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8"/>
  </p:handoutMasterIdLst>
  <p:sldIdLst>
    <p:sldId id="256" r:id="rId2"/>
    <p:sldId id="304" r:id="rId3"/>
    <p:sldId id="303" r:id="rId4"/>
    <p:sldId id="298" r:id="rId5"/>
    <p:sldId id="297" r:id="rId6"/>
    <p:sldId id="32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324" r:id="rId18"/>
    <p:sldId id="273" r:id="rId19"/>
    <p:sldId id="325" r:id="rId20"/>
    <p:sldId id="305" r:id="rId21"/>
    <p:sldId id="306" r:id="rId22"/>
    <p:sldId id="274" r:id="rId23"/>
    <p:sldId id="275" r:id="rId24"/>
    <p:sldId id="309" r:id="rId25"/>
    <p:sldId id="307" r:id="rId26"/>
    <p:sldId id="308" r:id="rId27"/>
    <p:sldId id="300" r:id="rId28"/>
    <p:sldId id="278" r:id="rId29"/>
    <p:sldId id="310" r:id="rId30"/>
    <p:sldId id="301" r:id="rId31"/>
    <p:sldId id="323" r:id="rId32"/>
    <p:sldId id="284" r:id="rId33"/>
    <p:sldId id="321" r:id="rId34"/>
    <p:sldId id="322" r:id="rId35"/>
    <p:sldId id="328" r:id="rId36"/>
    <p:sldId id="312" r:id="rId37"/>
    <p:sldId id="302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4" r:id="rId46"/>
    <p:sldId id="293" r:id="rId47"/>
    <p:sldId id="314" r:id="rId48"/>
    <p:sldId id="315" r:id="rId49"/>
    <p:sldId id="316" r:id="rId50"/>
    <p:sldId id="313" r:id="rId51"/>
    <p:sldId id="295" r:id="rId52"/>
    <p:sldId id="317" r:id="rId53"/>
    <p:sldId id="318" r:id="rId54"/>
    <p:sldId id="319" r:id="rId55"/>
    <p:sldId id="296" r:id="rId56"/>
    <p:sldId id="329" r:id="rId57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364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93EC8-1088-4587-AFF4-7A9123DB3315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CD77A-EE3F-43D6-90AE-CF3AB5B34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70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155" y="57937"/>
            <a:ext cx="4415789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663" y="57937"/>
            <a:ext cx="4414773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600" y="1585455"/>
            <a:ext cx="3961765" cy="164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chicagobooth.edu/robert.gramacy/teaching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9293"/>
            <a:ext cx="4102100" cy="764312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7: </a:t>
            </a:r>
            <a:r>
              <a:rPr sz="1400" b="1" spc="20" dirty="0">
                <a:solidFill>
                  <a:srgbClr val="FFFFFF"/>
                </a:solidFill>
                <a:latin typeface="Arial"/>
                <a:cs typeface="Arial"/>
              </a:rPr>
              <a:t>Multiple </a:t>
            </a: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linear</a:t>
            </a:r>
            <a:r>
              <a:rPr sz="1400" b="1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regression</a:t>
            </a:r>
            <a:endParaRPr sz="1400" dirty="0">
              <a:latin typeface="Arial"/>
              <a:cs typeface="Arial"/>
            </a:endParaRPr>
          </a:p>
          <a:p>
            <a:pPr marL="784860">
              <a:lnSpc>
                <a:spcPct val="100000"/>
              </a:lnSpc>
              <a:spcBef>
                <a:spcPts val="470"/>
              </a:spcBef>
            </a:pPr>
            <a:r>
              <a:rPr lang="en-US" sz="1400" spc="10" dirty="0" smtClean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400" spc="10" dirty="0" smtClean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en-US" sz="1400" spc="10" dirty="0" smtClean="0">
                <a:solidFill>
                  <a:srgbClr val="FFFFFF"/>
                </a:solidFill>
                <a:latin typeface="Arial"/>
                <a:cs typeface="Arial"/>
              </a:rPr>
              <a:t>Model Selection, Diagnostics, </a:t>
            </a:r>
            <a:r>
              <a:rPr sz="1400" spc="-25" dirty="0" smtClean="0">
                <a:solidFill>
                  <a:srgbClr val="FFFFFF"/>
                </a:solidFill>
                <a:latin typeface="Arial"/>
                <a:cs typeface="Arial"/>
              </a:rPr>
              <a:t>Transformations 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lang="en-US" sz="1400" spc="-6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15" dirty="0" smtClean="0">
                <a:solidFill>
                  <a:srgbClr val="FFFFFF"/>
                </a:solidFill>
                <a:latin typeface="Arial"/>
                <a:cs typeface="Arial"/>
              </a:rPr>
              <a:t>ase</a:t>
            </a:r>
            <a:r>
              <a:rPr sz="1400" spc="-1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400" spc="-15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dirty="0" smtClean="0">
                <a:solidFill>
                  <a:srgbClr val="FFFFFF"/>
                </a:solidFill>
                <a:latin typeface="Arial"/>
                <a:cs typeface="Arial"/>
              </a:rPr>
              <a:t>tudy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5450" y="2966974"/>
            <a:ext cx="26720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www2.stat.duke.edu/courses/Spring19/sta101.001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/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1026" name="Picture 2" descr="1 Us Bank No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32" y="1878798"/>
            <a:ext cx="1364907" cy="96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0504" y="57937"/>
            <a:ext cx="1742439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Truck </a:t>
            </a:r>
            <a:r>
              <a:rPr spc="25" dirty="0"/>
              <a:t>prices </a:t>
            </a:r>
            <a:r>
              <a:rPr spc="70" dirty="0"/>
              <a:t>- </a:t>
            </a:r>
            <a:r>
              <a:rPr spc="5" dirty="0"/>
              <a:t>linear</a:t>
            </a:r>
            <a:r>
              <a:rPr spc="-110" dirty="0"/>
              <a:t> </a:t>
            </a:r>
            <a:r>
              <a:rPr spc="30" dirty="0"/>
              <a:t>model?</a:t>
            </a:r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587375"/>
            <a:ext cx="3737699" cy="1917602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70504" y="57937"/>
            <a:ext cx="1742439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Truck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prices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linear</a:t>
            </a:r>
            <a:r>
              <a:rPr sz="105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model?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40411" y="2630284"/>
            <a:ext cx="3803015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45" dirty="0">
                <a:latin typeface="Arial"/>
                <a:cs typeface="Arial"/>
              </a:rPr>
              <a:t>linear </a:t>
            </a:r>
            <a:r>
              <a:rPr sz="1200" spc="-20" dirty="0">
                <a:latin typeface="Arial"/>
                <a:cs typeface="Arial"/>
              </a:rPr>
              <a:t>model </a:t>
            </a:r>
            <a:r>
              <a:rPr sz="1200" spc="-5" dirty="0">
                <a:latin typeface="Arial"/>
                <a:cs typeface="Arial"/>
              </a:rPr>
              <a:t>doesn’t </a:t>
            </a:r>
            <a:r>
              <a:rPr sz="1200" spc="-25" dirty="0">
                <a:latin typeface="Arial"/>
                <a:cs typeface="Arial"/>
              </a:rPr>
              <a:t>appear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be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dirty="0">
                <a:latin typeface="Arial"/>
                <a:cs typeface="Arial"/>
              </a:rPr>
              <a:t>good </a:t>
            </a:r>
            <a:r>
              <a:rPr sz="1200" spc="-30" dirty="0">
                <a:latin typeface="Arial"/>
                <a:cs typeface="Arial"/>
              </a:rPr>
              <a:t>ﬁt since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35" dirty="0">
                <a:latin typeface="Arial"/>
                <a:cs typeface="Arial"/>
              </a:rPr>
              <a:t>residuals </a:t>
            </a:r>
            <a:r>
              <a:rPr sz="1200" spc="-45" dirty="0">
                <a:latin typeface="Arial"/>
                <a:cs typeface="Arial"/>
              </a:rPr>
              <a:t>have </a:t>
            </a:r>
            <a:r>
              <a:rPr sz="1200" spc="-10" dirty="0">
                <a:latin typeface="Arial"/>
                <a:cs typeface="Arial"/>
              </a:rPr>
              <a:t>non-constant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variance.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587375"/>
            <a:ext cx="3737699" cy="1917602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174115">
              <a:lnSpc>
                <a:spcPct val="100000"/>
              </a:lnSpc>
              <a:spcBef>
                <a:spcPts val="135"/>
              </a:spcBef>
            </a:pPr>
            <a:r>
              <a:rPr dirty="0"/>
              <a:t>Truck </a:t>
            </a:r>
            <a:r>
              <a:rPr spc="25" dirty="0"/>
              <a:t>prices </a:t>
            </a:r>
            <a:r>
              <a:rPr spc="70" dirty="0"/>
              <a:t>- </a:t>
            </a:r>
            <a:r>
              <a:rPr spc="25" dirty="0"/>
              <a:t>log transform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15" dirty="0"/>
              <a:t>response</a:t>
            </a:r>
            <a:r>
              <a:rPr spc="-90" dirty="0"/>
              <a:t> </a:t>
            </a:r>
            <a:r>
              <a:rPr spc="10" dirty="0"/>
              <a:t>variable</a:t>
            </a:r>
          </a:p>
        </p:txBody>
      </p:sp>
      <p:pic>
        <p:nvPicPr>
          <p:cNvPr id="133" name="Picture 1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434975"/>
            <a:ext cx="3848100" cy="1868118"/>
          </a:xfrm>
          <a:prstGeom prst="rect">
            <a:avLst/>
          </a:prstGeom>
        </p:spPr>
      </p:pic>
      <p:sp>
        <p:nvSpPr>
          <p:cNvPr id="134" name="TextBox 133"/>
          <p:cNvSpPr txBox="1"/>
          <p:nvPr/>
        </p:nvSpPr>
        <p:spPr>
          <a:xfrm>
            <a:off x="2457450" y="267487"/>
            <a:ext cx="22098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9205" y="57937"/>
            <a:ext cx="325310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Truck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prices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response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variable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240411" y="2630284"/>
            <a:ext cx="412750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25" dirty="0">
                <a:latin typeface="Arial"/>
                <a:cs typeface="Arial"/>
              </a:rPr>
              <a:t>applied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log transformation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response </a:t>
            </a:r>
            <a:r>
              <a:rPr sz="1200" spc="-35" dirty="0">
                <a:latin typeface="Arial"/>
                <a:cs typeface="Arial"/>
              </a:rPr>
              <a:t>variable. </a:t>
            </a:r>
            <a:r>
              <a:rPr sz="1200" spc="-50" dirty="0">
                <a:latin typeface="Arial"/>
                <a:cs typeface="Arial"/>
              </a:rPr>
              <a:t>The  </a:t>
            </a:r>
            <a:r>
              <a:rPr sz="1200" u="sng" spc="-30" dirty="0">
                <a:latin typeface="Arial"/>
                <a:cs typeface="Arial"/>
              </a:rPr>
              <a:t>relationship </a:t>
            </a:r>
            <a:r>
              <a:rPr sz="1200" u="sng" spc="-10" dirty="0">
                <a:latin typeface="Arial"/>
                <a:cs typeface="Arial"/>
              </a:rPr>
              <a:t>now </a:t>
            </a:r>
            <a:r>
              <a:rPr sz="1200" u="sng" spc="-35" dirty="0">
                <a:latin typeface="Arial"/>
                <a:cs typeface="Arial"/>
              </a:rPr>
              <a:t>seems </a:t>
            </a:r>
            <a:r>
              <a:rPr sz="1200" u="sng" spc="-55" dirty="0">
                <a:latin typeface="Arial"/>
                <a:cs typeface="Arial"/>
              </a:rPr>
              <a:t>linear</a:t>
            </a:r>
            <a:r>
              <a:rPr sz="1200" spc="-55" dirty="0">
                <a:latin typeface="Arial"/>
                <a:cs typeface="Arial"/>
              </a:rPr>
              <a:t>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residuals </a:t>
            </a:r>
            <a:r>
              <a:rPr sz="1200" spc="-20" dirty="0">
                <a:latin typeface="Arial"/>
                <a:cs typeface="Arial"/>
              </a:rPr>
              <a:t>no </a:t>
            </a:r>
            <a:r>
              <a:rPr sz="1200" spc="-30" dirty="0">
                <a:latin typeface="Arial"/>
                <a:cs typeface="Arial"/>
              </a:rPr>
              <a:t>longer </a:t>
            </a:r>
            <a:r>
              <a:rPr sz="1200" spc="-45" dirty="0">
                <a:latin typeface="Arial"/>
                <a:cs typeface="Arial"/>
              </a:rPr>
              <a:t>have  </a:t>
            </a:r>
            <a:r>
              <a:rPr sz="1200" u="sng" spc="-10" dirty="0">
                <a:latin typeface="Arial"/>
                <a:cs typeface="Arial"/>
              </a:rPr>
              <a:t>non-constant</a:t>
            </a:r>
            <a:r>
              <a:rPr sz="1200" u="sng" spc="-5" dirty="0">
                <a:latin typeface="Arial"/>
                <a:cs typeface="Arial"/>
              </a:rPr>
              <a:t> </a:t>
            </a:r>
            <a:r>
              <a:rPr sz="1200" u="sng" spc="-35" dirty="0">
                <a:latin typeface="Arial"/>
                <a:cs typeface="Arial"/>
              </a:rPr>
              <a:t>variance</a:t>
            </a:r>
            <a:r>
              <a:rPr sz="1200" spc="-35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134" name="Picture 1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434975"/>
            <a:ext cx="3848100" cy="1868118"/>
          </a:xfrm>
          <a:prstGeom prst="rect">
            <a:avLst/>
          </a:prstGeom>
        </p:spPr>
      </p:pic>
      <p:sp>
        <p:nvSpPr>
          <p:cNvPr id="135" name="TextBox 134"/>
          <p:cNvSpPr txBox="1"/>
          <p:nvPr/>
        </p:nvSpPr>
        <p:spPr>
          <a:xfrm>
            <a:off x="2457450" y="267487"/>
            <a:ext cx="22098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3720" y="57937"/>
            <a:ext cx="26885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transformation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6791" y="586613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4091" y="553021"/>
            <a:ext cx="3583940" cy="57975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88265" marR="5080" indent="-76200">
              <a:lnSpc>
                <a:spcPct val="103099"/>
              </a:lnSpc>
              <a:spcBef>
                <a:spcPts val="50"/>
              </a:spcBef>
              <a:tabLst>
                <a:tab pos="887094" algn="l"/>
                <a:tab pos="926465" algn="l"/>
                <a:tab pos="1643380" algn="l"/>
                <a:tab pos="1820545" algn="l"/>
                <a:tab pos="2437130" algn="l"/>
                <a:tab pos="2533015" algn="l"/>
                <a:tab pos="3108960" algn="l"/>
                <a:tab pos="3190875" algn="l"/>
              </a:tabLst>
            </a:pP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		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i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m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a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	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td</a:t>
            </a: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.</a:t>
            </a:r>
            <a:r>
              <a:rPr sz="1200" u="sng" spc="1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o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	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val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u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P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1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sz="1200" i="1" u="sng" spc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&gt;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-10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) </a:t>
            </a:r>
            <a:r>
              <a:rPr sz="1200" spc="-105" dirty="0">
                <a:solidFill>
                  <a:srgbClr val="000000"/>
                </a:solidFill>
              </a:rPr>
              <a:t> (</a:t>
            </a:r>
            <a:r>
              <a:rPr sz="1200" spc="-70" dirty="0">
                <a:solidFill>
                  <a:srgbClr val="000000"/>
                </a:solidFill>
              </a:rPr>
              <a:t>I</a:t>
            </a:r>
            <a:r>
              <a:rPr sz="1200" spc="-30" dirty="0">
                <a:solidFill>
                  <a:srgbClr val="000000"/>
                </a:solidFill>
              </a:rPr>
              <a:t>n</a:t>
            </a:r>
            <a:r>
              <a:rPr sz="1200" spc="15" dirty="0">
                <a:solidFill>
                  <a:srgbClr val="000000"/>
                </a:solidFill>
              </a:rPr>
              <a:t>t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-45" dirty="0">
                <a:solidFill>
                  <a:srgbClr val="000000"/>
                </a:solidFill>
              </a:rPr>
              <a:t>r</a:t>
            </a:r>
            <a:r>
              <a:rPr sz="1200" spc="15" dirty="0">
                <a:solidFill>
                  <a:srgbClr val="000000"/>
                </a:solidFill>
              </a:rPr>
              <a:t>c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15" dirty="0">
                <a:solidFill>
                  <a:srgbClr val="000000"/>
                </a:solidFill>
              </a:rPr>
              <a:t>pt</a:t>
            </a:r>
            <a:r>
              <a:rPr sz="1200" spc="-114" dirty="0">
                <a:solidFill>
                  <a:srgbClr val="000000"/>
                </a:solidFill>
              </a:rPr>
              <a:t>)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265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073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25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042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585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>
              <a:latin typeface="Times New Roman"/>
              <a:cs typeface="Times New Roman"/>
            </a:endParaRPr>
          </a:p>
          <a:p>
            <a:pPr marL="459740">
              <a:lnSpc>
                <a:spcPct val="100000"/>
              </a:lnSpc>
              <a:spcBef>
                <a:spcPts val="5"/>
              </a:spcBef>
              <a:tabLst>
                <a:tab pos="1111885" algn="l"/>
                <a:tab pos="1905000" algn="l"/>
                <a:tab pos="2493010" algn="l"/>
                <a:tab pos="3190875" algn="l"/>
              </a:tabLst>
            </a:pPr>
            <a:r>
              <a:rPr sz="1200" spc="-50" dirty="0">
                <a:solidFill>
                  <a:srgbClr val="000000"/>
                </a:solidFill>
              </a:rPr>
              <a:t>yea</a:t>
            </a:r>
            <a:r>
              <a:rPr sz="1200" spc="-25" dirty="0">
                <a:solidFill>
                  <a:srgbClr val="000000"/>
                </a:solidFill>
              </a:rPr>
              <a:t>r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137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013	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937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486791" y="1147064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3720" y="57937"/>
            <a:ext cx="26885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transformation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6791" y="586613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4091" y="553021"/>
            <a:ext cx="3583940" cy="57975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88265" marR="5080" indent="-76200">
              <a:lnSpc>
                <a:spcPct val="103099"/>
              </a:lnSpc>
              <a:spcBef>
                <a:spcPts val="50"/>
              </a:spcBef>
              <a:tabLst>
                <a:tab pos="887094" algn="l"/>
                <a:tab pos="926465" algn="l"/>
                <a:tab pos="1643380" algn="l"/>
                <a:tab pos="1820545" algn="l"/>
                <a:tab pos="2437130" algn="l"/>
                <a:tab pos="2533015" algn="l"/>
                <a:tab pos="3108960" algn="l"/>
                <a:tab pos="3190875" algn="l"/>
              </a:tabLst>
            </a:pP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		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i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m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a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	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td</a:t>
            </a: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.</a:t>
            </a:r>
            <a:r>
              <a:rPr sz="1200" u="sng" spc="1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o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	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val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u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P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1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sz="1200" i="1" u="sng" spc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&gt;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-10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) </a:t>
            </a:r>
            <a:r>
              <a:rPr sz="1200" spc="-105" dirty="0">
                <a:solidFill>
                  <a:srgbClr val="000000"/>
                </a:solidFill>
              </a:rPr>
              <a:t> (</a:t>
            </a:r>
            <a:r>
              <a:rPr sz="1200" spc="-70" dirty="0">
                <a:solidFill>
                  <a:srgbClr val="000000"/>
                </a:solidFill>
              </a:rPr>
              <a:t>I</a:t>
            </a:r>
            <a:r>
              <a:rPr sz="1200" spc="-30" dirty="0">
                <a:solidFill>
                  <a:srgbClr val="000000"/>
                </a:solidFill>
              </a:rPr>
              <a:t>n</a:t>
            </a:r>
            <a:r>
              <a:rPr sz="1200" spc="15" dirty="0">
                <a:solidFill>
                  <a:srgbClr val="000000"/>
                </a:solidFill>
              </a:rPr>
              <a:t>t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-45" dirty="0">
                <a:solidFill>
                  <a:srgbClr val="000000"/>
                </a:solidFill>
              </a:rPr>
              <a:t>r</a:t>
            </a:r>
            <a:r>
              <a:rPr sz="1200" spc="15" dirty="0">
                <a:solidFill>
                  <a:srgbClr val="000000"/>
                </a:solidFill>
              </a:rPr>
              <a:t>c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15" dirty="0">
                <a:solidFill>
                  <a:srgbClr val="000000"/>
                </a:solidFill>
              </a:rPr>
              <a:t>pt</a:t>
            </a:r>
            <a:r>
              <a:rPr sz="1200" spc="-114" dirty="0">
                <a:solidFill>
                  <a:srgbClr val="000000"/>
                </a:solidFill>
              </a:rPr>
              <a:t>)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265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073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25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042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585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>
              <a:latin typeface="Times New Roman"/>
              <a:cs typeface="Times New Roman"/>
            </a:endParaRPr>
          </a:p>
          <a:p>
            <a:pPr marL="459740">
              <a:lnSpc>
                <a:spcPct val="100000"/>
              </a:lnSpc>
              <a:spcBef>
                <a:spcPts val="5"/>
              </a:spcBef>
              <a:tabLst>
                <a:tab pos="1111885" algn="l"/>
                <a:tab pos="1905000" algn="l"/>
                <a:tab pos="2493010" algn="l"/>
                <a:tab pos="3190875" algn="l"/>
              </a:tabLst>
            </a:pPr>
            <a:r>
              <a:rPr sz="1200" spc="-50" dirty="0">
                <a:solidFill>
                  <a:srgbClr val="000000"/>
                </a:solidFill>
              </a:rPr>
              <a:t>yea</a:t>
            </a:r>
            <a:r>
              <a:rPr sz="1200" spc="-25" dirty="0">
                <a:solidFill>
                  <a:srgbClr val="000000"/>
                </a:solidFill>
              </a:rPr>
              <a:t>r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137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013	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937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486791" y="1147064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6"/>
              <p:cNvSpPr txBox="1"/>
              <p:nvPr/>
            </p:nvSpPr>
            <p:spPr>
              <a:xfrm>
                <a:off x="486791" y="1345755"/>
                <a:ext cx="3216910" cy="214482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</a:pPr>
                <a:r>
                  <a:rPr sz="1200" i="1" spc="-15" dirty="0" smtClean="0">
                    <a:solidFill>
                      <a:srgbClr val="024F84"/>
                    </a:solidFill>
                    <a:latin typeface="Arial"/>
                    <a:cs typeface="Arial"/>
                  </a:rPr>
                  <a:t>Model: </a:t>
                </a:r>
                <a:r>
                  <a:rPr lang="en-US" sz="1200" i="1" spc="-15" dirty="0" smtClean="0">
                    <a:solidFill>
                      <a:srgbClr val="024F84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ar-AE" sz="1200" i="1" spc="-15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func>
                          <m:funcPr>
                            <m:ctrlPr>
                              <a:rPr lang="en-US" sz="1200" b="0" i="1" spc="-15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ar-AE" sz="1200" b="0" i="0" spc="-15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200" b="0" i="1" spc="-15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/>
                                  </a:rPr>
                                </m:ctrlPr>
                              </m:dPr>
                              <m:e>
                                <m:r>
                                  <a:rPr lang="en-US" sz="1200" b="0" i="1" spc="-15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/>
                                  </a:rPr>
                                  <m:t>𝑝𝑟𝑖𝑐𝑒</m:t>
                                </m:r>
                              </m:e>
                            </m:d>
                          </m:e>
                        </m:func>
                        <m:r>
                          <a:rPr lang="en-US" sz="1200" b="0" i="1" spc="-15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=</m:t>
                        </m:r>
                      </m:e>
                    </m:acc>
                  </m:oMath>
                </a14:m>
                <a:r>
                  <a:rPr sz="1200" spc="204" dirty="0" smtClean="0">
                    <a:latin typeface="Arial"/>
                    <a:cs typeface="Arial"/>
                  </a:rPr>
                  <a:t> </a:t>
                </a:r>
                <a:r>
                  <a:rPr sz="1200" i="1" spc="-45" dirty="0">
                    <a:latin typeface="Times New Roman"/>
                    <a:cs typeface="Times New Roman"/>
                  </a:rPr>
                  <a:t>−</a:t>
                </a:r>
                <a:r>
                  <a:rPr sz="1200" spc="-45" dirty="0">
                    <a:latin typeface="Arial"/>
                    <a:cs typeface="Arial"/>
                  </a:rPr>
                  <a:t>265</a:t>
                </a:r>
                <a:r>
                  <a:rPr sz="1200" i="1" spc="-45" dirty="0">
                    <a:latin typeface="Times New Roman"/>
                    <a:cs typeface="Times New Roman"/>
                  </a:rPr>
                  <a:t>.</a:t>
                </a:r>
                <a:r>
                  <a:rPr sz="1200" spc="-45" dirty="0">
                    <a:latin typeface="Arial"/>
                    <a:cs typeface="Arial"/>
                  </a:rPr>
                  <a:t>073 </a:t>
                </a:r>
                <a:r>
                  <a:rPr sz="1200" spc="204" dirty="0">
                    <a:latin typeface="Arial"/>
                    <a:cs typeface="Arial"/>
                  </a:rPr>
                  <a:t>+</a:t>
                </a:r>
                <a:r>
                  <a:rPr sz="1200" spc="-70" dirty="0">
                    <a:latin typeface="Arial"/>
                    <a:cs typeface="Arial"/>
                  </a:rPr>
                  <a:t> </a:t>
                </a:r>
                <a:r>
                  <a:rPr sz="1200" spc="-65" dirty="0">
                    <a:latin typeface="Arial"/>
                    <a:cs typeface="Arial"/>
                  </a:rPr>
                  <a:t>0</a:t>
                </a:r>
                <a:r>
                  <a:rPr sz="1200" i="1" spc="-65" dirty="0">
                    <a:latin typeface="Times New Roman"/>
                    <a:cs typeface="Times New Roman"/>
                  </a:rPr>
                  <a:t>.</a:t>
                </a:r>
                <a:r>
                  <a:rPr sz="1200" spc="-65" dirty="0">
                    <a:latin typeface="Arial"/>
                    <a:cs typeface="Arial"/>
                  </a:rPr>
                  <a:t>137 </a:t>
                </a:r>
                <a:r>
                  <a:rPr sz="1200" i="1" spc="15" dirty="0">
                    <a:latin typeface="Times New Roman"/>
                    <a:cs typeface="Times New Roman"/>
                  </a:rPr>
                  <a:t>year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91" y="1345755"/>
                <a:ext cx="3216910" cy="214482"/>
              </a:xfrm>
              <a:prstGeom prst="rect">
                <a:avLst/>
              </a:prstGeom>
              <a:blipFill>
                <a:blip r:embed="rId2"/>
                <a:stretch>
                  <a:fillRect l="-2652" t="-17143" b="-4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3720" y="57937"/>
            <a:ext cx="26885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transformation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6791" y="586613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4091" y="553021"/>
            <a:ext cx="3583940" cy="57975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88265" marR="5080" indent="-76200">
              <a:lnSpc>
                <a:spcPct val="103099"/>
              </a:lnSpc>
              <a:spcBef>
                <a:spcPts val="50"/>
              </a:spcBef>
              <a:tabLst>
                <a:tab pos="887094" algn="l"/>
                <a:tab pos="926465" algn="l"/>
                <a:tab pos="1643380" algn="l"/>
                <a:tab pos="1820545" algn="l"/>
                <a:tab pos="2437130" algn="l"/>
                <a:tab pos="2533015" algn="l"/>
                <a:tab pos="3108960" algn="l"/>
                <a:tab pos="3190875" algn="l"/>
              </a:tabLst>
            </a:pP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		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i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m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a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	S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td</a:t>
            </a:r>
            <a:r>
              <a:rPr sz="1200" u="sng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.</a:t>
            </a:r>
            <a:r>
              <a:rPr sz="1200" u="sng" spc="1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o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	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val</a:t>
            </a:r>
            <a:r>
              <a:rPr sz="1200" u="sng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u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sz="12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	</a:t>
            </a:r>
            <a:r>
              <a:rPr sz="120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P</a:t>
            </a:r>
            <a:r>
              <a:rPr sz="1200" u="sng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r</a:t>
            </a:r>
            <a:r>
              <a:rPr sz="1200" u="sng" spc="-11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sz="1200" i="1" u="sng" spc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&gt;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sz="1200" i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200" u="sng" spc="-10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) </a:t>
            </a:r>
            <a:r>
              <a:rPr sz="1200" spc="-105" dirty="0">
                <a:solidFill>
                  <a:srgbClr val="000000"/>
                </a:solidFill>
              </a:rPr>
              <a:t> (</a:t>
            </a:r>
            <a:r>
              <a:rPr sz="1200" spc="-70" dirty="0">
                <a:solidFill>
                  <a:srgbClr val="000000"/>
                </a:solidFill>
              </a:rPr>
              <a:t>I</a:t>
            </a:r>
            <a:r>
              <a:rPr sz="1200" spc="-30" dirty="0">
                <a:solidFill>
                  <a:srgbClr val="000000"/>
                </a:solidFill>
              </a:rPr>
              <a:t>n</a:t>
            </a:r>
            <a:r>
              <a:rPr sz="1200" spc="15" dirty="0">
                <a:solidFill>
                  <a:srgbClr val="000000"/>
                </a:solidFill>
              </a:rPr>
              <a:t>t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-45" dirty="0">
                <a:solidFill>
                  <a:srgbClr val="000000"/>
                </a:solidFill>
              </a:rPr>
              <a:t>r</a:t>
            </a:r>
            <a:r>
              <a:rPr sz="1200" spc="15" dirty="0">
                <a:solidFill>
                  <a:srgbClr val="000000"/>
                </a:solidFill>
              </a:rPr>
              <a:t>c</a:t>
            </a:r>
            <a:r>
              <a:rPr sz="1200" spc="-50" dirty="0">
                <a:solidFill>
                  <a:srgbClr val="000000"/>
                </a:solidFill>
              </a:rPr>
              <a:t>e</a:t>
            </a:r>
            <a:r>
              <a:rPr sz="1200" spc="15" dirty="0">
                <a:solidFill>
                  <a:srgbClr val="000000"/>
                </a:solidFill>
              </a:rPr>
              <a:t>pt</a:t>
            </a:r>
            <a:r>
              <a:rPr sz="1200" spc="-114" dirty="0">
                <a:solidFill>
                  <a:srgbClr val="000000"/>
                </a:solidFill>
              </a:rPr>
              <a:t>)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265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073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25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042</a:t>
            </a:r>
            <a:r>
              <a:rPr sz="1200" dirty="0">
                <a:solidFill>
                  <a:srgbClr val="000000"/>
                </a:solidFill>
              </a:rPr>
              <a:t>	</a:t>
            </a:r>
            <a:r>
              <a:rPr sz="1200" spc="40" dirty="0">
                <a:solidFill>
                  <a:srgbClr val="000000"/>
                </a:solidFill>
              </a:rPr>
              <a:t>-</a:t>
            </a:r>
            <a:r>
              <a:rPr sz="1200" spc="-10" dirty="0">
                <a:solidFill>
                  <a:srgbClr val="000000"/>
                </a:solidFill>
              </a:rPr>
              <a:t>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585</a:t>
            </a:r>
            <a:r>
              <a:rPr sz="1200" dirty="0">
                <a:solidFill>
                  <a:srgbClr val="000000"/>
                </a:solidFill>
              </a:rPr>
              <a:t>	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>
              <a:latin typeface="Times New Roman"/>
              <a:cs typeface="Times New Roman"/>
            </a:endParaRPr>
          </a:p>
          <a:p>
            <a:pPr marL="459740">
              <a:lnSpc>
                <a:spcPct val="100000"/>
              </a:lnSpc>
              <a:spcBef>
                <a:spcPts val="5"/>
              </a:spcBef>
              <a:tabLst>
                <a:tab pos="1111885" algn="l"/>
                <a:tab pos="1905000" algn="l"/>
                <a:tab pos="2493010" algn="l"/>
                <a:tab pos="3190875" algn="l"/>
              </a:tabLst>
            </a:pPr>
            <a:r>
              <a:rPr sz="1200" spc="-50" dirty="0">
                <a:solidFill>
                  <a:srgbClr val="000000"/>
                </a:solidFill>
              </a:rPr>
              <a:t>yea</a:t>
            </a:r>
            <a:r>
              <a:rPr sz="1200" spc="-25" dirty="0">
                <a:solidFill>
                  <a:srgbClr val="000000"/>
                </a:solidFill>
              </a:rPr>
              <a:t>r	</a:t>
            </a:r>
            <a:r>
              <a:rPr sz="1200" spc="-10" dirty="0">
                <a:solidFill>
                  <a:srgbClr val="000000"/>
                </a:solidFill>
              </a:rPr>
              <a:t>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137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013	10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937	0</a:t>
            </a:r>
            <a:r>
              <a:rPr sz="1200" spc="-5" dirty="0">
                <a:solidFill>
                  <a:srgbClr val="000000"/>
                </a:solidFill>
              </a:rPr>
              <a:t>.</a:t>
            </a:r>
            <a:r>
              <a:rPr sz="1200" spc="-10" dirty="0">
                <a:solidFill>
                  <a:srgbClr val="000000"/>
                </a:solidFill>
              </a:rPr>
              <a:t>000</a:t>
            </a:r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486791" y="1147064"/>
            <a:ext cx="3634740" cy="0"/>
          </a:xfrm>
          <a:custGeom>
            <a:avLst/>
            <a:gdLst/>
            <a:ahLst/>
            <a:cxnLst/>
            <a:rect l="l" t="t" r="r" b="b"/>
            <a:pathLst>
              <a:path w="3634740">
                <a:moveTo>
                  <a:pt x="0" y="0"/>
                </a:moveTo>
                <a:lnTo>
                  <a:pt x="3634486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55600" y="1345755"/>
            <a:ext cx="3794125" cy="14792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310" marR="5080" indent="-182245" algn="just">
              <a:lnSpc>
                <a:spcPct val="100000"/>
              </a:lnSpc>
              <a:spcBef>
                <a:spcPts val="1250"/>
              </a:spcBef>
            </a:pPr>
            <a:endParaRPr lang="en-US" sz="11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94310" marR="5080" indent="-182245" algn="just">
              <a:lnSpc>
                <a:spcPct val="100000"/>
              </a:lnSpc>
              <a:spcBef>
                <a:spcPts val="125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1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Less Useful Interpretation (using the standard way of interpreting regression slopes): </a:t>
            </a:r>
            <a:r>
              <a:rPr lang="en-US" sz="1200" spc="-45" dirty="0" smtClean="0">
                <a:latin typeface="Arial"/>
                <a:cs typeface="Arial"/>
              </a:rPr>
              <a:t>“F</a:t>
            </a:r>
            <a:r>
              <a:rPr sz="1200" spc="-45" dirty="0" smtClean="0">
                <a:latin typeface="Arial"/>
                <a:cs typeface="Arial"/>
              </a:rPr>
              <a:t>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25" dirty="0">
                <a:latin typeface="Arial"/>
                <a:cs typeface="Arial"/>
              </a:rPr>
              <a:t>additional </a:t>
            </a:r>
            <a:r>
              <a:rPr sz="1200" spc="-45" dirty="0">
                <a:latin typeface="Arial"/>
                <a:cs typeface="Arial"/>
              </a:rPr>
              <a:t>year </a:t>
            </a:r>
            <a:r>
              <a:rPr sz="1200" spc="-20" dirty="0">
                <a:latin typeface="Arial"/>
                <a:cs typeface="Arial"/>
              </a:rPr>
              <a:t>the car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newer </a:t>
            </a:r>
            <a:r>
              <a:rPr sz="1200" spc="-45" dirty="0">
                <a:latin typeface="Arial"/>
                <a:cs typeface="Arial"/>
              </a:rPr>
              <a:t>(for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45" dirty="0">
                <a:latin typeface="Arial"/>
                <a:cs typeface="Arial"/>
              </a:rPr>
              <a:t>year  </a:t>
            </a:r>
            <a:r>
              <a:rPr sz="1200" spc="-30" dirty="0">
                <a:latin typeface="Arial"/>
                <a:cs typeface="Arial"/>
              </a:rPr>
              <a:t>decrease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30" dirty="0">
                <a:latin typeface="Arial"/>
                <a:cs typeface="Arial"/>
              </a:rPr>
              <a:t>car’s </a:t>
            </a:r>
            <a:r>
              <a:rPr sz="1200" spc="-55" dirty="0">
                <a:latin typeface="Arial"/>
                <a:cs typeface="Arial"/>
              </a:rPr>
              <a:t>age)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would </a:t>
            </a:r>
            <a:r>
              <a:rPr sz="1200" spc="-15" dirty="0">
                <a:latin typeface="Arial"/>
                <a:cs typeface="Arial"/>
              </a:rPr>
              <a:t>expect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u="sng" spc="-20" dirty="0">
                <a:solidFill>
                  <a:schemeClr val="tx2"/>
                </a:solidFill>
                <a:latin typeface="Arial"/>
                <a:cs typeface="Arial"/>
              </a:rPr>
              <a:t>log price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of  </a:t>
            </a:r>
            <a:r>
              <a:rPr sz="1200" spc="-20" dirty="0">
                <a:latin typeface="Arial"/>
                <a:cs typeface="Arial"/>
              </a:rPr>
              <a:t>the car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5" dirty="0">
                <a:latin typeface="Arial"/>
                <a:cs typeface="Arial"/>
              </a:rPr>
              <a:t>increase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20" dirty="0">
                <a:latin typeface="Arial"/>
                <a:cs typeface="Arial"/>
              </a:rPr>
              <a:t>by </a:t>
            </a:r>
            <a:r>
              <a:rPr sz="1200" spc="-5" dirty="0">
                <a:latin typeface="Arial"/>
                <a:cs typeface="Arial"/>
              </a:rPr>
              <a:t>0.137 </a:t>
            </a:r>
            <a:r>
              <a:rPr sz="1200" u="sng" spc="-20" dirty="0">
                <a:solidFill>
                  <a:schemeClr val="tx2"/>
                </a:solidFill>
                <a:latin typeface="Arial"/>
                <a:cs typeface="Arial"/>
              </a:rPr>
              <a:t>log</a:t>
            </a:r>
            <a:r>
              <a:rPr sz="1200" u="sng" spc="12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200" u="sng" spc="-25" dirty="0">
                <a:solidFill>
                  <a:schemeClr val="tx2"/>
                </a:solidFill>
                <a:latin typeface="Arial"/>
                <a:cs typeface="Arial"/>
              </a:rPr>
              <a:t>dollars</a:t>
            </a:r>
            <a:r>
              <a:rPr sz="1200" spc="-25" dirty="0" smtClean="0">
                <a:latin typeface="Arial"/>
                <a:cs typeface="Arial"/>
              </a:rPr>
              <a:t>.</a:t>
            </a:r>
            <a:r>
              <a:rPr lang="en-US" sz="1200" spc="-25" dirty="0" smtClean="0">
                <a:latin typeface="Arial"/>
                <a:cs typeface="Arial"/>
              </a:rPr>
              <a:t>"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which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very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useful...</a:t>
            </a:r>
            <a:endParaRPr sz="1200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6"/>
              <p:cNvSpPr txBox="1"/>
              <p:nvPr/>
            </p:nvSpPr>
            <p:spPr>
              <a:xfrm>
                <a:off x="486791" y="1345755"/>
                <a:ext cx="3216910" cy="214482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</a:pPr>
                <a:r>
                  <a:rPr sz="1200" i="1" spc="-15" dirty="0" smtClean="0">
                    <a:solidFill>
                      <a:srgbClr val="024F84"/>
                    </a:solidFill>
                    <a:latin typeface="Arial"/>
                    <a:cs typeface="Arial"/>
                  </a:rPr>
                  <a:t>Model: </a:t>
                </a:r>
                <a:r>
                  <a:rPr lang="en-US" sz="1200" i="1" spc="-15" dirty="0" smtClean="0">
                    <a:solidFill>
                      <a:srgbClr val="024F84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ar-AE" sz="1200" i="1" spc="-15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func>
                          <m:funcPr>
                            <m:ctrlPr>
                              <a:rPr lang="en-US" sz="1200" b="0" i="1" spc="-15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ar-AE" sz="1200" b="0" i="0" spc="-15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200" b="0" i="1" spc="-15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/>
                                  </a:rPr>
                                </m:ctrlPr>
                              </m:dPr>
                              <m:e>
                                <m:r>
                                  <a:rPr lang="en-US" sz="1200" b="0" i="1" spc="-15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/>
                                  </a:rPr>
                                  <m:t>𝑝𝑟𝑖𝑐𝑒</m:t>
                                </m:r>
                              </m:e>
                            </m:d>
                          </m:e>
                        </m:func>
                        <m:r>
                          <a:rPr lang="en-US" sz="1200" b="0" i="1" spc="-15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=</m:t>
                        </m:r>
                      </m:e>
                    </m:acc>
                  </m:oMath>
                </a14:m>
                <a:r>
                  <a:rPr sz="1200" spc="204" dirty="0" smtClean="0">
                    <a:latin typeface="Arial"/>
                    <a:cs typeface="Arial"/>
                  </a:rPr>
                  <a:t> </a:t>
                </a:r>
                <a:r>
                  <a:rPr sz="1200" i="1" spc="-45" dirty="0">
                    <a:latin typeface="Times New Roman"/>
                    <a:cs typeface="Times New Roman"/>
                  </a:rPr>
                  <a:t>−</a:t>
                </a:r>
                <a:r>
                  <a:rPr sz="1200" spc="-45" dirty="0">
                    <a:latin typeface="Arial"/>
                    <a:cs typeface="Arial"/>
                  </a:rPr>
                  <a:t>265</a:t>
                </a:r>
                <a:r>
                  <a:rPr sz="1200" i="1" spc="-45" dirty="0">
                    <a:latin typeface="Times New Roman"/>
                    <a:cs typeface="Times New Roman"/>
                  </a:rPr>
                  <a:t>.</a:t>
                </a:r>
                <a:r>
                  <a:rPr sz="1200" spc="-45" dirty="0">
                    <a:latin typeface="Arial"/>
                    <a:cs typeface="Arial"/>
                  </a:rPr>
                  <a:t>073 </a:t>
                </a:r>
                <a:r>
                  <a:rPr sz="1200" spc="204" dirty="0">
                    <a:latin typeface="Arial"/>
                    <a:cs typeface="Arial"/>
                  </a:rPr>
                  <a:t>+</a:t>
                </a:r>
                <a:r>
                  <a:rPr sz="1200" spc="-70" dirty="0">
                    <a:latin typeface="Arial"/>
                    <a:cs typeface="Arial"/>
                  </a:rPr>
                  <a:t> </a:t>
                </a:r>
                <a:r>
                  <a:rPr sz="1200" spc="-65" dirty="0">
                    <a:latin typeface="Arial"/>
                    <a:cs typeface="Arial"/>
                  </a:rPr>
                  <a:t>0</a:t>
                </a:r>
                <a:r>
                  <a:rPr sz="1200" i="1" spc="-65" dirty="0">
                    <a:latin typeface="Times New Roman"/>
                    <a:cs typeface="Times New Roman"/>
                  </a:rPr>
                  <a:t>.</a:t>
                </a:r>
                <a:r>
                  <a:rPr sz="1200" spc="-65" dirty="0">
                    <a:latin typeface="Arial"/>
                    <a:cs typeface="Arial"/>
                  </a:rPr>
                  <a:t>137 </a:t>
                </a:r>
                <a:r>
                  <a:rPr sz="1200" i="1" spc="15" dirty="0">
                    <a:latin typeface="Times New Roman"/>
                    <a:cs typeface="Times New Roman"/>
                  </a:rPr>
                  <a:t>year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91" y="1345755"/>
                <a:ext cx="3216910" cy="214482"/>
              </a:xfrm>
              <a:prstGeom prst="rect">
                <a:avLst/>
              </a:prstGeom>
              <a:blipFill>
                <a:blip r:embed="rId2"/>
                <a:stretch>
                  <a:fillRect l="-2652" t="-17143" b="-4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67050" y="25942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?</a:t>
            </a:r>
            <a:endParaRPr lang="en-US" sz="1600" dirty="0">
              <a:solidFill>
                <a:schemeClr val="tx2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775585" y="2624535"/>
            <a:ext cx="3810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9503" y="57937"/>
            <a:ext cx="11233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logs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600" y="501840"/>
            <a:ext cx="33210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Subtraction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logs: </a:t>
            </a:r>
            <a:r>
              <a:rPr sz="1200" i="1" spc="-5" dirty="0">
                <a:latin typeface="Times New Roman"/>
                <a:cs typeface="Times New Roman"/>
              </a:rPr>
              <a:t>log</a:t>
            </a:r>
            <a:r>
              <a:rPr sz="1200" spc="-5" dirty="0">
                <a:latin typeface="Arial"/>
                <a:cs typeface="Arial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Arial"/>
                <a:cs typeface="Arial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i="1" spc="-10" dirty="0">
                <a:latin typeface="Times New Roman"/>
                <a:cs typeface="Times New Roman"/>
              </a:rPr>
              <a:t>log</a:t>
            </a:r>
            <a:r>
              <a:rPr sz="1200" spc="-10" dirty="0">
                <a:latin typeface="Arial"/>
                <a:cs typeface="Arial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b</a:t>
            </a:r>
            <a:r>
              <a:rPr sz="1200" spc="-10" dirty="0">
                <a:latin typeface="Arial"/>
                <a:cs typeface="Arial"/>
              </a:rPr>
              <a:t>) </a:t>
            </a:r>
            <a:r>
              <a:rPr sz="1200" spc="204" dirty="0" smtClean="0">
                <a:latin typeface="Arial"/>
                <a:cs typeface="Arial"/>
              </a:rPr>
              <a:t>=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400369"/>
            <a:ext cx="18717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954846523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9503" y="57937"/>
            <a:ext cx="11233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72358" y="492633"/>
            <a:ext cx="8128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75152" y="604774"/>
            <a:ext cx="7556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5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600" y="501840"/>
            <a:ext cx="33210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Subtraction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logs: </a:t>
            </a:r>
            <a:r>
              <a:rPr sz="1200" i="1" spc="-5" dirty="0">
                <a:latin typeface="Times New Roman"/>
                <a:cs typeface="Times New Roman"/>
              </a:rPr>
              <a:t>log</a:t>
            </a:r>
            <a:r>
              <a:rPr sz="1200" spc="-5" dirty="0">
                <a:latin typeface="Arial"/>
                <a:cs typeface="Arial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Arial"/>
                <a:cs typeface="Arial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i="1" spc="-10" dirty="0">
                <a:latin typeface="Times New Roman"/>
                <a:cs typeface="Times New Roman"/>
              </a:rPr>
              <a:t>log</a:t>
            </a:r>
            <a:r>
              <a:rPr sz="1200" spc="-10" dirty="0">
                <a:latin typeface="Arial"/>
                <a:cs typeface="Arial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b</a:t>
            </a:r>
            <a:r>
              <a:rPr sz="1200" spc="-10" dirty="0">
                <a:latin typeface="Arial"/>
                <a:cs typeface="Arial"/>
              </a:rPr>
              <a:t>) </a:t>
            </a:r>
            <a:r>
              <a:rPr sz="1200" spc="204" dirty="0">
                <a:latin typeface="Arial"/>
                <a:cs typeface="Arial"/>
              </a:rPr>
              <a:t>= </a:t>
            </a:r>
            <a:r>
              <a:rPr sz="1200" i="1" spc="-15" dirty="0">
                <a:latin typeface="Times New Roman"/>
                <a:cs typeface="Times New Roman"/>
              </a:rPr>
              <a:t>log</a:t>
            </a:r>
            <a:r>
              <a:rPr sz="1200" spc="-15" dirty="0">
                <a:latin typeface="Arial"/>
                <a:cs typeface="Arial"/>
              </a:rPr>
              <a:t>(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  </a:t>
            </a:r>
            <a:r>
              <a:rPr sz="1200" spc="50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400369"/>
            <a:ext cx="18717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9503" y="57937"/>
            <a:ext cx="11233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72358" y="492633"/>
            <a:ext cx="8128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75152" y="604774"/>
            <a:ext cx="7556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5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600" y="501840"/>
            <a:ext cx="33210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Subtraction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logs: </a:t>
            </a:r>
            <a:r>
              <a:rPr sz="1200" i="1" spc="-5" dirty="0">
                <a:latin typeface="Times New Roman"/>
                <a:cs typeface="Times New Roman"/>
              </a:rPr>
              <a:t>log</a:t>
            </a:r>
            <a:r>
              <a:rPr sz="1200" spc="-5" dirty="0">
                <a:latin typeface="Arial"/>
                <a:cs typeface="Arial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Arial"/>
                <a:cs typeface="Arial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i="1" spc="-10" dirty="0">
                <a:latin typeface="Times New Roman"/>
                <a:cs typeface="Times New Roman"/>
              </a:rPr>
              <a:t>log</a:t>
            </a:r>
            <a:r>
              <a:rPr sz="1200" spc="-10" dirty="0">
                <a:latin typeface="Arial"/>
                <a:cs typeface="Arial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b</a:t>
            </a:r>
            <a:r>
              <a:rPr sz="1200" spc="-10" dirty="0">
                <a:latin typeface="Arial"/>
                <a:cs typeface="Arial"/>
              </a:rPr>
              <a:t>) </a:t>
            </a:r>
            <a:r>
              <a:rPr sz="1200" spc="204" dirty="0">
                <a:latin typeface="Arial"/>
                <a:cs typeface="Arial"/>
              </a:rPr>
              <a:t>= </a:t>
            </a:r>
            <a:r>
              <a:rPr sz="1200" i="1" spc="-15" dirty="0">
                <a:latin typeface="Times New Roman"/>
                <a:cs typeface="Times New Roman"/>
              </a:rPr>
              <a:t>log</a:t>
            </a:r>
            <a:r>
              <a:rPr sz="1200" spc="-15" dirty="0">
                <a:latin typeface="Arial"/>
                <a:cs typeface="Arial"/>
              </a:rPr>
              <a:t>(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  </a:t>
            </a:r>
            <a:r>
              <a:rPr sz="1200" spc="50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696918"/>
            <a:ext cx="3849370" cy="237243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Natural </a:t>
            </a:r>
            <a:r>
              <a:rPr sz="1200" spc="-20" dirty="0">
                <a:latin typeface="Arial"/>
                <a:cs typeface="Arial"/>
              </a:rPr>
              <a:t>logarithm: </a:t>
            </a:r>
            <a:r>
              <a:rPr sz="1200" i="1" spc="5" dirty="0">
                <a:latin typeface="Times New Roman"/>
                <a:cs typeface="Times New Roman"/>
              </a:rPr>
              <a:t>e</a:t>
            </a:r>
            <a:r>
              <a:rPr sz="1200" i="1" spc="7" baseline="31250" dirty="0">
                <a:latin typeface="Arial"/>
                <a:cs typeface="Arial"/>
              </a:rPr>
              <a:t>log</a:t>
            </a:r>
            <a:r>
              <a:rPr sz="1200" spc="7" baseline="31250" dirty="0">
                <a:latin typeface="Trebuchet MS"/>
                <a:cs typeface="Trebuchet MS"/>
              </a:rPr>
              <a:t>(</a:t>
            </a:r>
            <a:r>
              <a:rPr sz="1200" i="1" spc="7" baseline="31250" dirty="0">
                <a:latin typeface="Arial"/>
                <a:cs typeface="Arial"/>
              </a:rPr>
              <a:t>x</a:t>
            </a:r>
            <a:r>
              <a:rPr sz="1200" spc="7" baseline="31250" dirty="0">
                <a:latin typeface="Trebuchet MS"/>
                <a:cs typeface="Trebuchet MS"/>
              </a:rPr>
              <a:t>) </a:t>
            </a:r>
            <a:r>
              <a:rPr sz="1200" spc="204" dirty="0" smtClean="0">
                <a:latin typeface="Arial"/>
                <a:cs typeface="Arial"/>
              </a:rPr>
              <a:t>=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400369"/>
            <a:ext cx="18717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768113571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833907"/>
            <a:ext cx="2140839" cy="1225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20" dirty="0" smtClean="0">
                <a:solidFill>
                  <a:schemeClr val="tx2"/>
                </a:solidFill>
                <a:latin typeface="Arial"/>
                <a:cs typeface="Arial"/>
              </a:rPr>
              <a:t>Housekeeping</a:t>
            </a:r>
            <a:endParaRPr lang="en-US" sz="1050" spc="20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2. Application Exercise 7.1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3. Transformations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4. Case Study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4824992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9503" y="57937"/>
            <a:ext cx="11233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72358" y="492633"/>
            <a:ext cx="8128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75152" y="604774"/>
            <a:ext cx="7556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5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600" y="501840"/>
            <a:ext cx="33210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Subtraction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logs: </a:t>
            </a:r>
            <a:r>
              <a:rPr sz="1200" i="1" spc="-5" dirty="0">
                <a:latin typeface="Times New Roman"/>
                <a:cs typeface="Times New Roman"/>
              </a:rPr>
              <a:t>log</a:t>
            </a:r>
            <a:r>
              <a:rPr sz="1200" spc="-5" dirty="0">
                <a:latin typeface="Arial"/>
                <a:cs typeface="Arial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Arial"/>
                <a:cs typeface="Arial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i="1" spc="-10" dirty="0">
                <a:latin typeface="Times New Roman"/>
                <a:cs typeface="Times New Roman"/>
              </a:rPr>
              <a:t>log</a:t>
            </a:r>
            <a:r>
              <a:rPr sz="1200" spc="-10" dirty="0">
                <a:latin typeface="Arial"/>
                <a:cs typeface="Arial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b</a:t>
            </a:r>
            <a:r>
              <a:rPr sz="1200" spc="-10" dirty="0">
                <a:latin typeface="Arial"/>
                <a:cs typeface="Arial"/>
              </a:rPr>
              <a:t>) </a:t>
            </a:r>
            <a:r>
              <a:rPr sz="1200" spc="204" dirty="0">
                <a:latin typeface="Arial"/>
                <a:cs typeface="Arial"/>
              </a:rPr>
              <a:t>= </a:t>
            </a:r>
            <a:r>
              <a:rPr sz="1200" i="1" spc="-15" dirty="0">
                <a:latin typeface="Times New Roman"/>
                <a:cs typeface="Times New Roman"/>
              </a:rPr>
              <a:t>log</a:t>
            </a:r>
            <a:r>
              <a:rPr sz="1200" spc="-15" dirty="0">
                <a:latin typeface="Arial"/>
                <a:cs typeface="Arial"/>
              </a:rPr>
              <a:t>(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  </a:t>
            </a:r>
            <a:r>
              <a:rPr sz="1200" spc="50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696918"/>
            <a:ext cx="3849370" cy="237243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Natural </a:t>
            </a:r>
            <a:r>
              <a:rPr sz="1200" spc="-20" dirty="0">
                <a:latin typeface="Arial"/>
                <a:cs typeface="Arial"/>
              </a:rPr>
              <a:t>logarithm: </a:t>
            </a:r>
            <a:r>
              <a:rPr sz="1200" i="1" spc="5" dirty="0">
                <a:latin typeface="Times New Roman"/>
                <a:cs typeface="Times New Roman"/>
              </a:rPr>
              <a:t>e</a:t>
            </a:r>
            <a:r>
              <a:rPr sz="1200" i="1" spc="7" baseline="31250" dirty="0">
                <a:latin typeface="Arial"/>
                <a:cs typeface="Arial"/>
              </a:rPr>
              <a:t>log</a:t>
            </a:r>
            <a:r>
              <a:rPr sz="1200" spc="7" baseline="31250" dirty="0">
                <a:latin typeface="Trebuchet MS"/>
                <a:cs typeface="Trebuchet MS"/>
              </a:rPr>
              <a:t>(</a:t>
            </a:r>
            <a:r>
              <a:rPr sz="1200" i="1" spc="7" baseline="31250" dirty="0">
                <a:latin typeface="Arial"/>
                <a:cs typeface="Arial"/>
              </a:rPr>
              <a:t>x</a:t>
            </a:r>
            <a:r>
              <a:rPr sz="1200" spc="7" baseline="31250" dirty="0">
                <a:latin typeface="Trebuchet MS"/>
                <a:cs typeface="Trebuchet MS"/>
              </a:rPr>
              <a:t>) </a:t>
            </a:r>
            <a:r>
              <a:rPr sz="1200" spc="204" dirty="0">
                <a:latin typeface="Arial"/>
                <a:cs typeface="Arial"/>
              </a:rPr>
              <a:t>=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i="1" spc="5" dirty="0" smtClean="0">
                <a:latin typeface="Times New Roman"/>
                <a:cs typeface="Times New Roman"/>
              </a:rPr>
              <a:t>x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400369"/>
            <a:ext cx="18717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987167934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9503" y="57937"/>
            <a:ext cx="11233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72358" y="492633"/>
            <a:ext cx="8128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75152" y="604774"/>
            <a:ext cx="7556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5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600" y="501840"/>
            <a:ext cx="33210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5" dirty="0">
                <a:latin typeface="Arial"/>
                <a:cs typeface="Arial"/>
              </a:rPr>
              <a:t>Subtraction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logs: </a:t>
            </a:r>
            <a:r>
              <a:rPr sz="1200" i="1" spc="-5" dirty="0">
                <a:latin typeface="Times New Roman"/>
                <a:cs typeface="Times New Roman"/>
              </a:rPr>
              <a:t>log</a:t>
            </a:r>
            <a:r>
              <a:rPr sz="1200" spc="-5" dirty="0">
                <a:latin typeface="Arial"/>
                <a:cs typeface="Arial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Arial"/>
                <a:cs typeface="Arial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i="1" spc="-10" dirty="0">
                <a:latin typeface="Times New Roman"/>
                <a:cs typeface="Times New Roman"/>
              </a:rPr>
              <a:t>log</a:t>
            </a:r>
            <a:r>
              <a:rPr sz="1200" spc="-10" dirty="0">
                <a:latin typeface="Arial"/>
                <a:cs typeface="Arial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b</a:t>
            </a:r>
            <a:r>
              <a:rPr sz="1200" spc="-10" dirty="0">
                <a:latin typeface="Arial"/>
                <a:cs typeface="Arial"/>
              </a:rPr>
              <a:t>) </a:t>
            </a:r>
            <a:r>
              <a:rPr sz="1200" spc="204" dirty="0">
                <a:latin typeface="Arial"/>
                <a:cs typeface="Arial"/>
              </a:rPr>
              <a:t>= </a:t>
            </a:r>
            <a:r>
              <a:rPr sz="1200" i="1" spc="-15" dirty="0">
                <a:latin typeface="Times New Roman"/>
                <a:cs typeface="Times New Roman"/>
              </a:rPr>
              <a:t>log</a:t>
            </a:r>
            <a:r>
              <a:rPr sz="1200" spc="-15" dirty="0">
                <a:latin typeface="Arial"/>
                <a:cs typeface="Arial"/>
              </a:rPr>
              <a:t>(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  </a:t>
            </a:r>
            <a:r>
              <a:rPr sz="1200" spc="50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696918"/>
            <a:ext cx="3849370" cy="645047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Natural </a:t>
            </a:r>
            <a:r>
              <a:rPr sz="1200" spc="-20" dirty="0">
                <a:latin typeface="Arial"/>
                <a:cs typeface="Arial"/>
              </a:rPr>
              <a:t>logarithm: </a:t>
            </a:r>
            <a:r>
              <a:rPr sz="1200" i="1" spc="5" dirty="0">
                <a:latin typeface="Times New Roman"/>
                <a:cs typeface="Times New Roman"/>
              </a:rPr>
              <a:t>e</a:t>
            </a:r>
            <a:r>
              <a:rPr sz="1200" i="1" spc="7" baseline="31250" dirty="0">
                <a:latin typeface="Arial"/>
                <a:cs typeface="Arial"/>
              </a:rPr>
              <a:t>log</a:t>
            </a:r>
            <a:r>
              <a:rPr sz="1200" spc="7" baseline="31250" dirty="0">
                <a:latin typeface="Trebuchet MS"/>
                <a:cs typeface="Trebuchet MS"/>
              </a:rPr>
              <a:t>(</a:t>
            </a:r>
            <a:r>
              <a:rPr sz="1200" i="1" spc="7" baseline="31250" dirty="0">
                <a:latin typeface="Arial"/>
                <a:cs typeface="Arial"/>
              </a:rPr>
              <a:t>x</a:t>
            </a:r>
            <a:r>
              <a:rPr sz="1200" spc="7" baseline="31250" dirty="0">
                <a:latin typeface="Trebuchet MS"/>
                <a:cs typeface="Trebuchet MS"/>
              </a:rPr>
              <a:t>) </a:t>
            </a:r>
            <a:r>
              <a:rPr sz="1200" spc="204" dirty="0">
                <a:latin typeface="Arial"/>
                <a:cs typeface="Arial"/>
              </a:rPr>
              <a:t>=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20" dirty="0">
                <a:latin typeface="Arial"/>
                <a:cs typeface="Arial"/>
              </a:rPr>
              <a:t>can </a:t>
            </a:r>
            <a:r>
              <a:rPr sz="1200" spc="-30" dirty="0">
                <a:latin typeface="Arial"/>
                <a:cs typeface="Arial"/>
              </a:rPr>
              <a:t>these </a:t>
            </a:r>
            <a:r>
              <a:rPr sz="1200" spc="-25" dirty="0">
                <a:latin typeface="Arial"/>
                <a:cs typeface="Arial"/>
              </a:rPr>
              <a:t>identities </a:t>
            </a:r>
            <a:r>
              <a:rPr sz="1200" spc="5" dirty="0">
                <a:latin typeface="Arial"/>
                <a:cs typeface="Arial"/>
              </a:rPr>
              <a:t>to “undo” </a:t>
            </a:r>
            <a:r>
              <a:rPr sz="1200" spc="-20" dirty="0">
                <a:latin typeface="Arial"/>
                <a:cs typeface="Arial"/>
              </a:rPr>
              <a:t>the log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transformation</a:t>
            </a:r>
            <a:r>
              <a:rPr lang="en-US" sz="1200" spc="-20" dirty="0" smtClean="0">
                <a:latin typeface="Arial"/>
                <a:cs typeface="Arial"/>
              </a:rPr>
              <a:t> </a:t>
            </a:r>
            <a:r>
              <a:rPr lang="en-US" sz="1200" b="1" spc="-20" dirty="0" smtClean="0">
                <a:latin typeface="Arial"/>
                <a:cs typeface="Arial"/>
              </a:rPr>
              <a:t>for better interpretation.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400369"/>
            <a:ext cx="18717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*In this class and many other statistics classes, we refer to “log( )” as the natural log (</a:t>
            </a:r>
            <a:r>
              <a:rPr lang="en-US" sz="1050" dirty="0" err="1" smtClean="0"/>
              <a:t>ie</a:t>
            </a:r>
            <a:r>
              <a:rPr lang="en-US" sz="1050" dirty="0" smtClean="0"/>
              <a:t>: ln( ) or log</a:t>
            </a:r>
            <a:r>
              <a:rPr lang="en-US" sz="600" dirty="0" smtClean="0"/>
              <a:t>e</a:t>
            </a:r>
            <a:r>
              <a:rPr lang="en-US" sz="1050" dirty="0" smtClean="0"/>
              <a:t>( ).)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273193923"/>
      </p:ext>
    </p:extLst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811" y="1372781"/>
            <a:ext cx="3546475" cy="207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-30" dirty="0">
                <a:latin typeface="Arial"/>
                <a:cs typeface="Arial"/>
              </a:rPr>
              <a:t>log(price </a:t>
            </a:r>
            <a:r>
              <a:rPr sz="1200" spc="-15" dirty="0">
                <a:latin typeface="Arial"/>
                <a:cs typeface="Arial"/>
              </a:rPr>
              <a:t>at </a:t>
            </a:r>
            <a:r>
              <a:rPr sz="1200" spc="-45" dirty="0">
                <a:latin typeface="Arial"/>
                <a:cs typeface="Arial"/>
              </a:rPr>
              <a:t>year </a:t>
            </a:r>
            <a:r>
              <a:rPr sz="1200" i="1" spc="5" dirty="0">
                <a:latin typeface="Times New Roman"/>
                <a:cs typeface="Times New Roman"/>
              </a:rPr>
              <a:t>x </a:t>
            </a:r>
            <a:r>
              <a:rPr sz="1200" spc="204" dirty="0">
                <a:latin typeface="Arial"/>
                <a:cs typeface="Arial"/>
              </a:rPr>
              <a:t>+ </a:t>
            </a:r>
            <a:r>
              <a:rPr sz="1200" spc="-100" dirty="0">
                <a:latin typeface="Arial"/>
                <a:cs typeface="Arial"/>
              </a:rPr>
              <a:t>1) </a:t>
            </a:r>
            <a:r>
              <a:rPr sz="1200" i="1" spc="114" dirty="0">
                <a:latin typeface="Times New Roman"/>
                <a:cs typeface="Times New Roman"/>
              </a:rPr>
              <a:t>− </a:t>
            </a:r>
            <a:r>
              <a:rPr sz="1200" spc="-30" dirty="0">
                <a:latin typeface="Arial"/>
                <a:cs typeface="Arial"/>
              </a:rPr>
              <a:t>log(price </a:t>
            </a:r>
            <a:r>
              <a:rPr sz="1200" spc="-15" dirty="0">
                <a:latin typeface="Arial"/>
                <a:cs typeface="Arial"/>
              </a:rPr>
              <a:t>at </a:t>
            </a:r>
            <a:r>
              <a:rPr sz="1200" spc="-45" dirty="0">
                <a:latin typeface="Arial"/>
                <a:cs typeface="Arial"/>
              </a:rPr>
              <a:t>year </a:t>
            </a:r>
            <a:r>
              <a:rPr sz="1200" i="1" spc="-55" dirty="0">
                <a:latin typeface="Times New Roman"/>
                <a:cs typeface="Times New Roman"/>
              </a:rPr>
              <a:t>x</a:t>
            </a:r>
            <a:r>
              <a:rPr sz="1200" spc="-55" dirty="0">
                <a:latin typeface="Arial"/>
                <a:cs typeface="Arial"/>
              </a:rPr>
              <a:t>) </a:t>
            </a:r>
            <a:r>
              <a:rPr sz="1200" spc="204" dirty="0">
                <a:latin typeface="Arial"/>
                <a:cs typeface="Arial"/>
              </a:rPr>
              <a:t>=</a:t>
            </a:r>
            <a:r>
              <a:rPr sz="1200" spc="275" dirty="0">
                <a:latin typeface="Arial"/>
                <a:cs typeface="Arial"/>
              </a:rPr>
              <a:t> 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i="1" spc="-65" dirty="0">
                <a:latin typeface="Times New Roman"/>
                <a:cs typeface="Times New Roman"/>
              </a:rPr>
              <a:t>.</a:t>
            </a:r>
            <a:r>
              <a:rPr sz="1200" spc="-65" dirty="0">
                <a:latin typeface="Arial"/>
                <a:cs typeface="Arial"/>
              </a:rPr>
              <a:t>137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536" y="341730"/>
            <a:ext cx="4146614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1250"/>
              </a:spcBef>
            </a:pPr>
            <a:r>
              <a:rPr lang="en-US" sz="105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The </a:t>
            </a:r>
            <a:r>
              <a:rPr lang="en-US" sz="1050" b="1" dirty="0" smtClean="0">
                <a:solidFill>
                  <a:srgbClr val="024F84"/>
                </a:solidFill>
                <a:latin typeface="DejaVu Serif"/>
                <a:cs typeface="DejaVu Serif"/>
              </a:rPr>
              <a:t>Less Useful </a:t>
            </a:r>
            <a:r>
              <a:rPr lang="en-US" sz="1050" b="1" dirty="0" smtClean="0">
                <a:solidFill>
                  <a:srgbClr val="024F84"/>
                </a:solidFill>
                <a:latin typeface="DejaVu Serif"/>
                <a:cs typeface="DejaVu Serif"/>
              </a:rPr>
              <a:t>Interpretation </a:t>
            </a:r>
            <a:r>
              <a:rPr lang="en-US" sz="1100" spc="-45" dirty="0">
                <a:latin typeface="Arial"/>
                <a:cs typeface="Arial"/>
              </a:rPr>
              <a:t>“For </a:t>
            </a:r>
            <a:r>
              <a:rPr lang="en-US" sz="1100" spc="-30" dirty="0">
                <a:latin typeface="Arial"/>
                <a:cs typeface="Arial"/>
              </a:rPr>
              <a:t>each </a:t>
            </a:r>
            <a:r>
              <a:rPr lang="en-US" sz="1100" spc="-25" dirty="0">
                <a:latin typeface="Arial"/>
                <a:cs typeface="Arial"/>
              </a:rPr>
              <a:t>additional </a:t>
            </a:r>
            <a:r>
              <a:rPr lang="en-US" sz="1100" spc="-45" dirty="0">
                <a:latin typeface="Arial"/>
                <a:cs typeface="Arial"/>
              </a:rPr>
              <a:t>year </a:t>
            </a:r>
            <a:r>
              <a:rPr lang="en-US" sz="1100" spc="-20" dirty="0">
                <a:latin typeface="Arial"/>
                <a:cs typeface="Arial"/>
              </a:rPr>
              <a:t>the car </a:t>
            </a:r>
            <a:r>
              <a:rPr lang="en-US" sz="1100" spc="-40" dirty="0">
                <a:latin typeface="Arial"/>
                <a:cs typeface="Arial"/>
              </a:rPr>
              <a:t>is </a:t>
            </a:r>
            <a:r>
              <a:rPr lang="en-US" sz="1100" spc="-30" dirty="0">
                <a:latin typeface="Arial"/>
                <a:cs typeface="Arial"/>
              </a:rPr>
              <a:t>newer </a:t>
            </a:r>
            <a:r>
              <a:rPr lang="en-US" sz="1100" spc="-45" dirty="0">
                <a:latin typeface="Arial"/>
                <a:cs typeface="Arial"/>
              </a:rPr>
              <a:t>(for </a:t>
            </a:r>
            <a:r>
              <a:rPr lang="en-US" sz="1100" spc="-30" dirty="0">
                <a:latin typeface="Arial"/>
                <a:cs typeface="Arial"/>
              </a:rPr>
              <a:t>each </a:t>
            </a:r>
            <a:r>
              <a:rPr lang="en-US" sz="1100" spc="-45" dirty="0">
                <a:latin typeface="Arial"/>
                <a:cs typeface="Arial"/>
              </a:rPr>
              <a:t>year  </a:t>
            </a:r>
            <a:r>
              <a:rPr lang="en-US" sz="1100" spc="-30" dirty="0">
                <a:latin typeface="Arial"/>
                <a:cs typeface="Arial"/>
              </a:rPr>
              <a:t>decrease </a:t>
            </a:r>
            <a:r>
              <a:rPr lang="en-US" sz="1100" spc="-40" dirty="0">
                <a:latin typeface="Arial"/>
                <a:cs typeface="Arial"/>
              </a:rPr>
              <a:t>in </a:t>
            </a:r>
            <a:r>
              <a:rPr lang="en-US" sz="1100" spc="-30" dirty="0">
                <a:latin typeface="Arial"/>
                <a:cs typeface="Arial"/>
              </a:rPr>
              <a:t>car’s </a:t>
            </a:r>
            <a:r>
              <a:rPr lang="en-US" sz="1100" spc="-55" dirty="0">
                <a:latin typeface="Arial"/>
                <a:cs typeface="Arial"/>
              </a:rPr>
              <a:t>age) </a:t>
            </a:r>
            <a:r>
              <a:rPr lang="en-US" sz="1100" spc="-20" dirty="0">
                <a:latin typeface="Arial"/>
                <a:cs typeface="Arial"/>
              </a:rPr>
              <a:t>we </a:t>
            </a:r>
            <a:r>
              <a:rPr lang="en-US" sz="1100" spc="-10" dirty="0">
                <a:latin typeface="Arial"/>
                <a:cs typeface="Arial"/>
              </a:rPr>
              <a:t>would </a:t>
            </a:r>
            <a:r>
              <a:rPr lang="en-US" sz="1100" spc="-15" dirty="0">
                <a:latin typeface="Arial"/>
                <a:cs typeface="Arial"/>
              </a:rPr>
              <a:t>expect </a:t>
            </a:r>
            <a:r>
              <a:rPr lang="en-US" sz="1100" spc="-20" dirty="0">
                <a:latin typeface="Arial"/>
                <a:cs typeface="Arial"/>
              </a:rPr>
              <a:t>the </a:t>
            </a:r>
            <a:r>
              <a:rPr lang="en-US" sz="1100" u="sng" spc="-20" dirty="0">
                <a:solidFill>
                  <a:schemeClr val="tx2"/>
                </a:solidFill>
                <a:latin typeface="Arial"/>
                <a:cs typeface="Arial"/>
              </a:rPr>
              <a:t>log price </a:t>
            </a:r>
            <a:r>
              <a:rPr lang="en-US" sz="1100" spc="-15" dirty="0">
                <a:latin typeface="Arial"/>
                <a:cs typeface="Arial"/>
              </a:rPr>
              <a:t>of  </a:t>
            </a:r>
            <a:r>
              <a:rPr lang="en-US" sz="1100" spc="-20" dirty="0">
                <a:latin typeface="Arial"/>
                <a:cs typeface="Arial"/>
              </a:rPr>
              <a:t>the car </a:t>
            </a:r>
            <a:r>
              <a:rPr lang="en-US" sz="1100" spc="5" dirty="0">
                <a:latin typeface="Arial"/>
                <a:cs typeface="Arial"/>
              </a:rPr>
              <a:t>to </a:t>
            </a:r>
            <a:r>
              <a:rPr lang="en-US" sz="1100" spc="-35" dirty="0">
                <a:latin typeface="Arial"/>
                <a:cs typeface="Arial"/>
              </a:rPr>
              <a:t>increase </a:t>
            </a:r>
            <a:r>
              <a:rPr lang="en-US" sz="1100" spc="-20" dirty="0">
                <a:latin typeface="Arial"/>
                <a:cs typeface="Arial"/>
              </a:rPr>
              <a:t>on </a:t>
            </a:r>
            <a:r>
              <a:rPr lang="en-US" sz="1100" spc="-40" dirty="0">
                <a:latin typeface="Arial"/>
                <a:cs typeface="Arial"/>
              </a:rPr>
              <a:t>average </a:t>
            </a:r>
            <a:r>
              <a:rPr lang="en-US" sz="1100" spc="-20" dirty="0">
                <a:latin typeface="Arial"/>
                <a:cs typeface="Arial"/>
              </a:rPr>
              <a:t>by </a:t>
            </a:r>
            <a:r>
              <a:rPr lang="en-US" sz="1100" spc="-5" dirty="0">
                <a:latin typeface="Arial"/>
                <a:cs typeface="Arial"/>
              </a:rPr>
              <a:t>0.137 </a:t>
            </a:r>
            <a:r>
              <a:rPr lang="en-US" sz="1100" u="sng" spc="-20" dirty="0">
                <a:solidFill>
                  <a:schemeClr val="tx2"/>
                </a:solidFill>
                <a:latin typeface="Arial"/>
                <a:cs typeface="Arial"/>
              </a:rPr>
              <a:t>log</a:t>
            </a:r>
            <a:r>
              <a:rPr lang="en-US" sz="1100" u="sng" spc="12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1100" u="sng" spc="-25" dirty="0">
                <a:solidFill>
                  <a:schemeClr val="tx2"/>
                </a:solidFill>
                <a:latin typeface="Arial"/>
                <a:cs typeface="Arial"/>
              </a:rPr>
              <a:t>dollars</a:t>
            </a:r>
            <a:r>
              <a:rPr lang="en-US" sz="1100" spc="-25" dirty="0">
                <a:latin typeface="Arial"/>
                <a:cs typeface="Arial"/>
              </a:rPr>
              <a:t>."</a:t>
            </a:r>
            <a:endParaRPr lang="en-US" sz="1100" dirty="0">
              <a:latin typeface="Arial"/>
              <a:cs typeface="Arial"/>
            </a:endParaRPr>
          </a:p>
        </p:txBody>
      </p:sp>
      <p:cxnSp>
        <p:nvCxnSpPr>
          <p:cNvPr id="9" name="Straight Arrow Connector 8"/>
          <p:cNvCxnSpPr>
            <a:stCxn id="7" idx="0"/>
          </p:cNvCxnSpPr>
          <p:nvPr/>
        </p:nvCxnSpPr>
        <p:spPr>
          <a:xfrm flipH="1" flipV="1">
            <a:off x="1515811" y="30632"/>
            <a:ext cx="655032" cy="311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864" y="1111171"/>
            <a:ext cx="35909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Putting this in </a:t>
            </a:r>
            <a:r>
              <a:rPr lang="en-US" sz="1100" b="1" dirty="0">
                <a:solidFill>
                  <a:srgbClr val="024F84"/>
                </a:solidFill>
                <a:latin typeface="DejaVu Serif"/>
                <a:cs typeface="DejaVu Serif"/>
              </a:rPr>
              <a:t>mathematical equation form:</a:t>
            </a:r>
            <a:endParaRPr lang="en-US" sz="1100" dirty="0"/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b="79987"/>
          <a:stretch/>
        </p:blipFill>
        <p:spPr>
          <a:xfrm>
            <a:off x="155767" y="1120775"/>
            <a:ext cx="4309045" cy="304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b="49968"/>
          <a:stretch/>
        </p:blipFill>
        <p:spPr>
          <a:xfrm>
            <a:off x="155767" y="1120775"/>
            <a:ext cx="4309045" cy="7620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400050" y="1654175"/>
            <a:ext cx="10668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0411" y="2428355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Logarithm properties</a:t>
            </a:r>
            <a:endParaRPr lang="en-US" sz="1100" dirty="0"/>
          </a:p>
        </p:txBody>
      </p:sp>
      <p:sp>
        <p:nvSpPr>
          <p:cNvPr id="10" name="Rectangle 9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86632935"/>
      </p:ext>
    </p:extLst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b="34959"/>
          <a:stretch/>
        </p:blipFill>
        <p:spPr>
          <a:xfrm>
            <a:off x="155767" y="1120775"/>
            <a:ext cx="4309045" cy="9906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400050" y="1654175"/>
            <a:ext cx="10668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0411" y="2428355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Logarithm properties</a:t>
            </a:r>
            <a:endParaRPr lang="en-US" sz="1100" dirty="0"/>
          </a:p>
        </p:txBody>
      </p:sp>
      <p:sp>
        <p:nvSpPr>
          <p:cNvPr id="11" name="Rectangle 10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1799740"/>
      </p:ext>
    </p:extLst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67" y="1120775"/>
            <a:ext cx="4309045" cy="1523024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400050" y="1654175"/>
            <a:ext cx="10668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096010" y="1995611"/>
            <a:ext cx="10668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0411" y="2428355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Logarithm properties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68448745"/>
      </p:ext>
    </p:extLst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67" y="1120775"/>
            <a:ext cx="4309045" cy="15230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0411" y="2818107"/>
            <a:ext cx="44291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1250"/>
              </a:spcBef>
            </a:pPr>
            <a:r>
              <a:rPr lang="en-US" sz="16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How do we interpret this now?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295650" y="2464253"/>
            <a:ext cx="609600" cy="561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07441059"/>
      </p:ext>
    </p:extLst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767" y="2643799"/>
            <a:ext cx="4260596" cy="591187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5"/>
              </a:spcBef>
            </a:pPr>
            <a:r>
              <a:rPr lang="en-US" sz="1200" b="1" spc="-45" dirty="0" smtClean="0">
                <a:latin typeface="Arial"/>
                <a:cs typeface="Arial"/>
              </a:rPr>
              <a:t>Correct Interpretation: </a:t>
            </a:r>
            <a:r>
              <a:rPr lang="en-US" sz="1200" b="1" spc="-45" dirty="0" smtClean="0">
                <a:latin typeface="Arial"/>
                <a:cs typeface="Arial"/>
              </a:rPr>
              <a:t>“</a:t>
            </a:r>
            <a:r>
              <a:rPr sz="1200" spc="-45" dirty="0" smtClean="0">
                <a:latin typeface="Arial"/>
                <a:cs typeface="Arial"/>
              </a:rPr>
              <a:t>For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25" dirty="0">
                <a:latin typeface="Arial"/>
                <a:cs typeface="Arial"/>
              </a:rPr>
              <a:t>additional </a:t>
            </a:r>
            <a:r>
              <a:rPr sz="1200" spc="-45" dirty="0">
                <a:latin typeface="Arial"/>
                <a:cs typeface="Arial"/>
              </a:rPr>
              <a:t>year </a:t>
            </a:r>
            <a:r>
              <a:rPr sz="1200" spc="-20" dirty="0">
                <a:latin typeface="Arial"/>
                <a:cs typeface="Arial"/>
              </a:rPr>
              <a:t>the car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newer </a:t>
            </a:r>
            <a:r>
              <a:rPr sz="1200" spc="-45" dirty="0">
                <a:latin typeface="Arial"/>
                <a:cs typeface="Arial"/>
              </a:rPr>
              <a:t>(for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45" dirty="0">
                <a:latin typeface="Arial"/>
                <a:cs typeface="Arial"/>
              </a:rPr>
              <a:t>year  </a:t>
            </a:r>
            <a:r>
              <a:rPr sz="1200" spc="-30" dirty="0">
                <a:latin typeface="Arial"/>
                <a:cs typeface="Arial"/>
              </a:rPr>
              <a:t>decrease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35" dirty="0">
                <a:latin typeface="Arial"/>
                <a:cs typeface="Arial"/>
              </a:rPr>
              <a:t>car’s </a:t>
            </a:r>
            <a:r>
              <a:rPr sz="1200" spc="-55" dirty="0">
                <a:latin typeface="Arial"/>
                <a:cs typeface="Arial"/>
              </a:rPr>
              <a:t>age)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would </a:t>
            </a:r>
            <a:r>
              <a:rPr sz="1200" spc="-15" dirty="0">
                <a:latin typeface="Arial"/>
                <a:cs typeface="Arial"/>
              </a:rPr>
              <a:t>expect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i="1" u="sng" spc="-2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price </a:t>
            </a:r>
            <a:r>
              <a:rPr sz="1200" i="1" u="sng" spc="-15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sz="1200" i="1" u="sng" spc="-2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200" i="1" u="sng" spc="-2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car</a:t>
            </a:r>
            <a:r>
              <a:rPr lang="en-US" sz="1200" spc="-20" dirty="0" smtClean="0">
                <a:latin typeface="Arial"/>
                <a:cs typeface="Arial"/>
              </a:rPr>
              <a:t>, on average,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sz="1200" spc="5" dirty="0" smtClean="0">
                <a:latin typeface="Arial"/>
                <a:cs typeface="Arial"/>
              </a:rPr>
              <a:t>to</a:t>
            </a:r>
            <a:r>
              <a:rPr lang="en-US" sz="1200" spc="5" dirty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increase</a:t>
            </a:r>
            <a:r>
              <a:rPr lang="en-US" sz="1200" spc="-35" dirty="0" smtClean="0">
                <a:latin typeface="Arial"/>
                <a:cs typeface="Arial"/>
              </a:rPr>
              <a:t> </a:t>
            </a:r>
            <a:r>
              <a:rPr sz="1200" i="1" spc="-20" dirty="0" smtClean="0">
                <a:solidFill>
                  <a:srgbClr val="935151"/>
                </a:solidFill>
                <a:latin typeface="Arial"/>
                <a:cs typeface="Arial"/>
              </a:rPr>
              <a:t>by </a:t>
            </a:r>
            <a:r>
              <a:rPr sz="1200" i="1" spc="-50" dirty="0">
                <a:solidFill>
                  <a:srgbClr val="935151"/>
                </a:solidFill>
                <a:latin typeface="Arial"/>
                <a:cs typeface="Arial"/>
              </a:rPr>
              <a:t>a </a:t>
            </a:r>
            <a:r>
              <a:rPr sz="1200" i="1" u="sng" spc="-15" dirty="0">
                <a:solidFill>
                  <a:srgbClr val="935151"/>
                </a:solidFill>
                <a:latin typeface="Arial"/>
                <a:cs typeface="Arial"/>
              </a:rPr>
              <a:t>factor</a:t>
            </a:r>
            <a:r>
              <a:rPr sz="1200" i="1" spc="-15" dirty="0">
                <a:solidFill>
                  <a:srgbClr val="935151"/>
                </a:solidFill>
                <a:latin typeface="Arial"/>
                <a:cs typeface="Arial"/>
              </a:rPr>
              <a:t> of</a:t>
            </a:r>
            <a:r>
              <a:rPr sz="1200" i="1" spc="170" dirty="0">
                <a:solidFill>
                  <a:srgbClr val="935151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935151"/>
                </a:solidFill>
                <a:latin typeface="Arial"/>
                <a:cs typeface="Arial"/>
              </a:rPr>
              <a:t>1.15</a:t>
            </a:r>
            <a:r>
              <a:rPr sz="1200" spc="-5" dirty="0" smtClean="0">
                <a:latin typeface="Arial"/>
                <a:cs typeface="Arial"/>
              </a:rPr>
              <a:t>.</a:t>
            </a:r>
            <a:r>
              <a:rPr lang="en-US" sz="1200" spc="-5" dirty="0" smtClean="0">
                <a:latin typeface="Arial"/>
                <a:cs typeface="Arial"/>
              </a:rPr>
              <a:t>"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67" y="1120775"/>
            <a:ext cx="4309045" cy="15230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767" y="2643799"/>
            <a:ext cx="4260596" cy="591187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5"/>
              </a:spcBef>
            </a:pPr>
            <a:r>
              <a:rPr lang="en-US" sz="1200" b="1" spc="-45" dirty="0" smtClean="0">
                <a:latin typeface="Arial"/>
                <a:cs typeface="Arial"/>
              </a:rPr>
              <a:t>Correct Interpretation: </a:t>
            </a:r>
            <a:r>
              <a:rPr lang="en-US" sz="1200" b="1" spc="-45" dirty="0" smtClean="0">
                <a:latin typeface="Arial"/>
                <a:cs typeface="Arial"/>
              </a:rPr>
              <a:t>“</a:t>
            </a:r>
            <a:r>
              <a:rPr sz="1200" spc="-45" dirty="0" smtClean="0">
                <a:latin typeface="Arial"/>
                <a:cs typeface="Arial"/>
              </a:rPr>
              <a:t>For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25" dirty="0">
                <a:latin typeface="Arial"/>
                <a:cs typeface="Arial"/>
              </a:rPr>
              <a:t>additional </a:t>
            </a:r>
            <a:r>
              <a:rPr sz="1200" spc="-45" dirty="0">
                <a:latin typeface="Arial"/>
                <a:cs typeface="Arial"/>
              </a:rPr>
              <a:t>year </a:t>
            </a:r>
            <a:r>
              <a:rPr sz="1200" spc="-20" dirty="0">
                <a:latin typeface="Arial"/>
                <a:cs typeface="Arial"/>
              </a:rPr>
              <a:t>the car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newer </a:t>
            </a:r>
            <a:r>
              <a:rPr sz="1200" spc="-45" dirty="0">
                <a:latin typeface="Arial"/>
                <a:cs typeface="Arial"/>
              </a:rPr>
              <a:t>(for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45" dirty="0">
                <a:latin typeface="Arial"/>
                <a:cs typeface="Arial"/>
              </a:rPr>
              <a:t>year  </a:t>
            </a:r>
            <a:r>
              <a:rPr sz="1200" spc="-30" dirty="0">
                <a:latin typeface="Arial"/>
                <a:cs typeface="Arial"/>
              </a:rPr>
              <a:t>decrease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35" dirty="0">
                <a:latin typeface="Arial"/>
                <a:cs typeface="Arial"/>
              </a:rPr>
              <a:t>car’s </a:t>
            </a:r>
            <a:r>
              <a:rPr sz="1200" spc="-55" dirty="0">
                <a:latin typeface="Arial"/>
                <a:cs typeface="Arial"/>
              </a:rPr>
              <a:t>age)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would </a:t>
            </a:r>
            <a:r>
              <a:rPr sz="1200" spc="-15" dirty="0">
                <a:latin typeface="Arial"/>
                <a:cs typeface="Arial"/>
              </a:rPr>
              <a:t>expect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i="1" u="sng" spc="-2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price </a:t>
            </a:r>
            <a:r>
              <a:rPr sz="1200" i="1" u="sng" spc="-15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sz="1200" i="1" u="sng" spc="-2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200" i="1" u="sng" spc="-2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car</a:t>
            </a:r>
            <a:r>
              <a:rPr lang="en-US" sz="1200" spc="-20" dirty="0" smtClean="0">
                <a:latin typeface="Arial"/>
                <a:cs typeface="Arial"/>
              </a:rPr>
              <a:t>, on average,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sz="1200" spc="5" dirty="0" smtClean="0">
                <a:latin typeface="Arial"/>
                <a:cs typeface="Arial"/>
              </a:rPr>
              <a:t>to</a:t>
            </a:r>
            <a:r>
              <a:rPr lang="en-US" sz="1200" spc="5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increase </a:t>
            </a:r>
            <a:r>
              <a:rPr sz="1200" i="1" spc="-20" dirty="0" smtClean="0">
                <a:solidFill>
                  <a:srgbClr val="935151"/>
                </a:solidFill>
                <a:latin typeface="Arial"/>
                <a:cs typeface="Arial"/>
              </a:rPr>
              <a:t>by </a:t>
            </a:r>
            <a:r>
              <a:rPr lang="en-US" sz="1200" i="1" spc="-50" dirty="0" smtClean="0">
                <a:solidFill>
                  <a:srgbClr val="935151"/>
                </a:solidFill>
                <a:latin typeface="Arial"/>
                <a:cs typeface="Arial"/>
              </a:rPr>
              <a:t>15</a:t>
            </a:r>
            <a:r>
              <a:rPr lang="en-US" sz="1200" i="1" u="sng" spc="-50" dirty="0" smtClean="0">
                <a:solidFill>
                  <a:srgbClr val="935151"/>
                </a:solidFill>
                <a:latin typeface="Arial"/>
                <a:cs typeface="Arial"/>
              </a:rPr>
              <a:t>%</a:t>
            </a:r>
            <a:r>
              <a:rPr sz="1200" spc="-5" dirty="0" smtClean="0">
                <a:latin typeface="Arial"/>
                <a:cs typeface="Arial"/>
              </a:rPr>
              <a:t>.</a:t>
            </a:r>
            <a:r>
              <a:rPr lang="en-US" sz="1200" spc="-5" dirty="0" smtClean="0">
                <a:latin typeface="Arial"/>
                <a:cs typeface="Arial"/>
              </a:rPr>
              <a:t>"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67" y="1120775"/>
            <a:ext cx="4309045" cy="15230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51292788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84352" y="863771"/>
            <a:ext cx="775100" cy="134096"/>
          </a:xfrm>
          <a:prstGeom prst="rect">
            <a:avLst/>
          </a:prstGeom>
        </p:spPr>
        <p:txBody>
          <a:bodyPr vert="horz" wrap="square" lIns="0" tIns="12847" rIns="0" bIns="0" rtlCol="0">
            <a:spAutoFit/>
          </a:bodyPr>
          <a:lstStyle/>
          <a:p>
            <a:pPr marL="9516">
              <a:spcBef>
                <a:spcPts val="101"/>
              </a:spcBef>
            </a:pPr>
            <a:r>
              <a:rPr sz="787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787" spc="15" dirty="0">
                <a:solidFill>
                  <a:srgbClr val="FFFFFF"/>
                </a:solidFill>
                <a:latin typeface="Arial"/>
                <a:cs typeface="Arial"/>
              </a:rPr>
              <a:t>nn</a:t>
            </a:r>
            <a:r>
              <a:rPr sz="787" spc="26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787" spc="15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787" spc="4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787" spc="-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787" spc="37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787" spc="-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787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787" spc="37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787" spc="1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787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71450" y="815975"/>
            <a:ext cx="4173579" cy="2570110"/>
          </a:xfrm>
          <a:prstGeom prst="rect">
            <a:avLst/>
          </a:prstGeom>
        </p:spPr>
        <p:txBody>
          <a:bodyPr vert="horz" wrap="square" lIns="0" tIns="76374" rIns="0" bIns="0" rtlCol="0">
            <a:spAutoFit/>
          </a:bodyPr>
          <a:lstStyle/>
          <a:p>
            <a:pPr marL="18858">
              <a:spcBef>
                <a:spcPts val="602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44" dirty="0" smtClean="0">
                <a:latin typeface="Arial"/>
                <a:cs typeface="Arial"/>
              </a:rPr>
              <a:t>Project </a:t>
            </a:r>
            <a:r>
              <a:rPr lang="en-US" sz="1200" u="sng" spc="-44" dirty="0">
                <a:latin typeface="Arial"/>
                <a:cs typeface="Arial"/>
              </a:rPr>
              <a:t>Stage </a:t>
            </a:r>
            <a:r>
              <a:rPr lang="en-US" sz="1200" u="sng" spc="-44" dirty="0" smtClean="0">
                <a:latin typeface="Arial"/>
                <a:cs typeface="Arial"/>
              </a:rPr>
              <a:t>2 Materials</a:t>
            </a:r>
            <a:r>
              <a:rPr lang="en-US" sz="1200" spc="-44" dirty="0" smtClean="0">
                <a:latin typeface="Arial"/>
                <a:cs typeface="Arial"/>
              </a:rPr>
              <a:t> </a:t>
            </a:r>
            <a:r>
              <a:rPr lang="en-US" sz="1200" spc="-44" dirty="0">
                <a:latin typeface="Arial"/>
                <a:cs typeface="Arial"/>
              </a:rPr>
              <a:t>due </a:t>
            </a:r>
            <a:r>
              <a:rPr lang="en-US" sz="1200" spc="-44" dirty="0" smtClean="0">
                <a:latin typeface="Arial"/>
                <a:cs typeface="Arial"/>
              </a:rPr>
              <a:t>4/17 11:55pm (html file, RMD file, slides)</a:t>
            </a:r>
          </a:p>
          <a:p>
            <a:pPr marL="18858">
              <a:spcBef>
                <a:spcPts val="602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44" dirty="0">
                <a:latin typeface="Arial"/>
                <a:cs typeface="Arial"/>
              </a:rPr>
              <a:t>Project Stage 2 </a:t>
            </a:r>
            <a:r>
              <a:rPr lang="en-US" sz="1200" u="sng" spc="-44" dirty="0" smtClean="0">
                <a:latin typeface="Arial"/>
                <a:cs typeface="Arial"/>
              </a:rPr>
              <a:t>Presentations</a:t>
            </a:r>
            <a:r>
              <a:rPr lang="en-US" sz="1200" spc="-44" dirty="0" smtClean="0">
                <a:latin typeface="Arial"/>
                <a:cs typeface="Arial"/>
              </a:rPr>
              <a:t> </a:t>
            </a:r>
            <a:r>
              <a:rPr lang="en-US" sz="1200" spc="-44" dirty="0" smtClean="0">
                <a:latin typeface="Arial"/>
                <a:cs typeface="Arial"/>
              </a:rPr>
              <a:t>4/18</a:t>
            </a:r>
            <a:endParaRPr lang="en-US" sz="1200" spc="-44" dirty="0" smtClean="0">
              <a:latin typeface="Arial"/>
              <a:cs typeface="Arial"/>
            </a:endParaRPr>
          </a:p>
          <a:p>
            <a:pPr marL="18858">
              <a:spcBef>
                <a:spcPts val="602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44" dirty="0" smtClean="0">
                <a:latin typeface="Arial"/>
                <a:cs typeface="Arial"/>
              </a:rPr>
              <a:t>Problem Set 7 </a:t>
            </a:r>
            <a:r>
              <a:rPr lang="en-US" sz="1200" spc="-44" dirty="0" smtClean="0">
                <a:latin typeface="Arial"/>
                <a:cs typeface="Arial"/>
              </a:rPr>
              <a:t>and </a:t>
            </a:r>
            <a:r>
              <a:rPr lang="en-US" sz="1200" u="sng" spc="-44" dirty="0" smtClean="0">
                <a:latin typeface="Arial"/>
                <a:cs typeface="Arial"/>
              </a:rPr>
              <a:t>Performance Assessment 7 </a:t>
            </a:r>
            <a:r>
              <a:rPr lang="en-US" sz="1200" spc="-44" dirty="0" smtClean="0">
                <a:latin typeface="Arial"/>
                <a:cs typeface="Arial"/>
              </a:rPr>
              <a:t>Sunday 4/21 11:55pm</a:t>
            </a:r>
            <a:endParaRPr lang="en-US" sz="1200" spc="-59" dirty="0">
              <a:latin typeface="Arial"/>
              <a:cs typeface="Arial"/>
            </a:endParaRPr>
          </a:p>
          <a:p>
            <a:pPr marL="18858">
              <a:spcBef>
                <a:spcPts val="602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--------------------------------------------------------------------------------</a:t>
            </a:r>
          </a:p>
          <a:p>
            <a:pPr marL="18858">
              <a:spcBef>
                <a:spcPts val="602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spc="-44" dirty="0">
                <a:latin typeface="Arial"/>
                <a:cs typeface="Arial"/>
              </a:rPr>
              <a:t>Don’t forget to </a:t>
            </a:r>
            <a:r>
              <a:rPr lang="en-US" sz="1200" b="1" spc="-44" dirty="0">
                <a:latin typeface="Arial"/>
                <a:cs typeface="Arial"/>
              </a:rPr>
              <a:t>ask/answer 2 questions on Piazza </a:t>
            </a:r>
            <a:r>
              <a:rPr lang="en-US" sz="1200" spc="-44" dirty="0">
                <a:latin typeface="Arial"/>
                <a:cs typeface="Arial"/>
              </a:rPr>
              <a:t>before the final exam… part of your </a:t>
            </a:r>
            <a:r>
              <a:rPr lang="en-US" sz="1200" u="sng" spc="-44" dirty="0">
                <a:latin typeface="Arial"/>
                <a:cs typeface="Arial"/>
              </a:rPr>
              <a:t>participation grade!</a:t>
            </a:r>
            <a:r>
              <a:rPr lang="en-US" sz="1200" spc="-44" dirty="0">
                <a:latin typeface="Arial"/>
                <a:cs typeface="Arial"/>
              </a:rPr>
              <a:t> Memes don’t count </a:t>
            </a:r>
            <a:r>
              <a:rPr lang="en-US" sz="1200" spc="-44" dirty="0" smtClean="0">
                <a:latin typeface="Arial"/>
                <a:cs typeface="Arial"/>
                <a:sym typeface="Wingdings" panose="05000000000000000000" pitchFamily="2" charset="2"/>
              </a:rPr>
              <a:t></a:t>
            </a:r>
            <a:endParaRPr lang="en-US" sz="12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8858">
              <a:spcBef>
                <a:spcPts val="602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44" dirty="0" smtClean="0">
                <a:latin typeface="Arial"/>
                <a:cs typeface="Arial"/>
              </a:rPr>
              <a:t>TA office hours </a:t>
            </a:r>
            <a:r>
              <a:rPr lang="en-US" sz="1200" spc="-44" dirty="0" smtClean="0">
                <a:latin typeface="Arial"/>
                <a:cs typeface="Arial"/>
              </a:rPr>
              <a:t>officially end after 4/24!</a:t>
            </a:r>
          </a:p>
          <a:p>
            <a:pPr marL="18858">
              <a:spcBef>
                <a:spcPts val="602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spc="-44" dirty="0" smtClean="0">
                <a:latin typeface="Arial"/>
                <a:cs typeface="Arial"/>
              </a:rPr>
              <a:t>1-2 </a:t>
            </a:r>
            <a:r>
              <a:rPr lang="en-US" sz="1200" u="sng" spc="-44" dirty="0" smtClean="0">
                <a:latin typeface="Arial"/>
                <a:cs typeface="Arial"/>
              </a:rPr>
              <a:t>review sessions </a:t>
            </a:r>
            <a:r>
              <a:rPr lang="en-US" sz="1200" spc="-44" dirty="0" smtClean="0">
                <a:latin typeface="Arial"/>
                <a:cs typeface="Arial"/>
              </a:rPr>
              <a:t>outside of class during reading period… scheduling poll coming soon!</a:t>
            </a:r>
            <a:endParaRPr lang="en-US" sz="1200" dirty="0" smtClean="0">
              <a:solidFill>
                <a:srgbClr val="024F84"/>
              </a:solidFill>
              <a:latin typeface="DejaVu Serif"/>
              <a:cs typeface="DejaVu Serif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250" y="318923"/>
            <a:ext cx="1963594" cy="507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97" b="1" dirty="0"/>
              <a:t>Coming up…</a:t>
            </a:r>
          </a:p>
        </p:txBody>
      </p:sp>
    </p:spTree>
    <p:extLst>
      <p:ext uri="{BB962C8B-B14F-4D97-AF65-F5344CB8AC3E}">
        <p14:creationId xmlns:p14="http://schemas.microsoft.com/office/powerpoint/2010/main" val="220669055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0428" y="57937"/>
            <a:ext cx="31121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log transformation</a:t>
            </a:r>
            <a:r>
              <a:rPr sz="10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(cont.)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767" y="2643799"/>
            <a:ext cx="4260596" cy="775853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5"/>
              </a:spcBef>
            </a:pPr>
            <a:r>
              <a:rPr lang="en-US" sz="1200" b="1" strike="sngStrike" spc="-45" dirty="0" smtClean="0">
                <a:latin typeface="Arial"/>
                <a:cs typeface="Arial"/>
              </a:rPr>
              <a:t>INCORRECT Interpretation: </a:t>
            </a:r>
            <a:r>
              <a:rPr sz="1200" strike="sngStrike" spc="-45" dirty="0" smtClean="0">
                <a:latin typeface="Arial"/>
                <a:cs typeface="Arial"/>
              </a:rPr>
              <a:t>For </a:t>
            </a:r>
            <a:r>
              <a:rPr sz="1200" strike="sngStrike" spc="-30" dirty="0">
                <a:latin typeface="Arial"/>
                <a:cs typeface="Arial"/>
              </a:rPr>
              <a:t>each </a:t>
            </a:r>
            <a:r>
              <a:rPr sz="1200" strike="sngStrike" spc="-25" dirty="0">
                <a:latin typeface="Arial"/>
                <a:cs typeface="Arial"/>
              </a:rPr>
              <a:t>additional </a:t>
            </a:r>
            <a:r>
              <a:rPr sz="1200" strike="sngStrike" spc="-45" dirty="0">
                <a:latin typeface="Arial"/>
                <a:cs typeface="Arial"/>
              </a:rPr>
              <a:t>year </a:t>
            </a:r>
            <a:r>
              <a:rPr sz="1200" strike="sngStrike" spc="-20" dirty="0">
                <a:latin typeface="Arial"/>
                <a:cs typeface="Arial"/>
              </a:rPr>
              <a:t>the car </a:t>
            </a:r>
            <a:r>
              <a:rPr sz="1200" strike="sngStrike" spc="-40" dirty="0">
                <a:latin typeface="Arial"/>
                <a:cs typeface="Arial"/>
              </a:rPr>
              <a:t>is </a:t>
            </a:r>
            <a:r>
              <a:rPr sz="1200" strike="sngStrike" spc="-30" dirty="0">
                <a:latin typeface="Arial"/>
                <a:cs typeface="Arial"/>
              </a:rPr>
              <a:t>newer </a:t>
            </a:r>
            <a:r>
              <a:rPr sz="1200" strike="sngStrike" spc="-45" dirty="0">
                <a:latin typeface="Arial"/>
                <a:cs typeface="Arial"/>
              </a:rPr>
              <a:t>(for </a:t>
            </a:r>
            <a:r>
              <a:rPr sz="1200" strike="sngStrike" spc="-30" dirty="0">
                <a:latin typeface="Arial"/>
                <a:cs typeface="Arial"/>
              </a:rPr>
              <a:t>each </a:t>
            </a:r>
            <a:r>
              <a:rPr sz="1200" strike="sngStrike" spc="-45" dirty="0">
                <a:latin typeface="Arial"/>
                <a:cs typeface="Arial"/>
              </a:rPr>
              <a:t>year  </a:t>
            </a:r>
            <a:r>
              <a:rPr sz="1200" strike="sngStrike" spc="-30" dirty="0">
                <a:latin typeface="Arial"/>
                <a:cs typeface="Arial"/>
              </a:rPr>
              <a:t>decrease </a:t>
            </a:r>
            <a:r>
              <a:rPr sz="1200" strike="sngStrike" spc="-40" dirty="0">
                <a:latin typeface="Arial"/>
                <a:cs typeface="Arial"/>
              </a:rPr>
              <a:t>in </a:t>
            </a:r>
            <a:r>
              <a:rPr sz="1200" strike="sngStrike" spc="-35" dirty="0">
                <a:latin typeface="Arial"/>
                <a:cs typeface="Arial"/>
              </a:rPr>
              <a:t>car’s </a:t>
            </a:r>
            <a:r>
              <a:rPr sz="1200" strike="sngStrike" spc="-55" dirty="0">
                <a:latin typeface="Arial"/>
                <a:cs typeface="Arial"/>
              </a:rPr>
              <a:t>age) </a:t>
            </a:r>
            <a:r>
              <a:rPr sz="1200" strike="sngStrike" spc="-20" dirty="0">
                <a:latin typeface="Arial"/>
                <a:cs typeface="Arial"/>
              </a:rPr>
              <a:t>we </a:t>
            </a:r>
            <a:r>
              <a:rPr sz="1200" strike="sngStrike" spc="-10" dirty="0">
                <a:latin typeface="Arial"/>
                <a:cs typeface="Arial"/>
              </a:rPr>
              <a:t>would </a:t>
            </a:r>
            <a:r>
              <a:rPr sz="1200" strike="sngStrike" spc="-15" dirty="0">
                <a:latin typeface="Arial"/>
                <a:cs typeface="Arial"/>
              </a:rPr>
              <a:t>expect </a:t>
            </a:r>
            <a:r>
              <a:rPr sz="1200" strike="sngStrike" spc="-20" dirty="0">
                <a:latin typeface="Arial"/>
                <a:cs typeface="Arial"/>
              </a:rPr>
              <a:t>the price </a:t>
            </a:r>
            <a:r>
              <a:rPr sz="1200" strike="sngStrike" spc="-15" dirty="0">
                <a:latin typeface="Arial"/>
                <a:cs typeface="Arial"/>
              </a:rPr>
              <a:t>of </a:t>
            </a:r>
            <a:r>
              <a:rPr sz="1200" strike="sngStrike" spc="-20" dirty="0">
                <a:latin typeface="Arial"/>
                <a:cs typeface="Arial"/>
              </a:rPr>
              <a:t>the </a:t>
            </a:r>
            <a:r>
              <a:rPr sz="1200" strike="sngStrike" spc="-20" dirty="0" smtClean="0">
                <a:latin typeface="Arial"/>
                <a:cs typeface="Arial"/>
              </a:rPr>
              <a:t>car</a:t>
            </a:r>
            <a:r>
              <a:rPr lang="en-US" sz="1200" strike="sngStrike" spc="-20" dirty="0" smtClean="0">
                <a:latin typeface="Arial"/>
                <a:cs typeface="Arial"/>
              </a:rPr>
              <a:t>, on average,</a:t>
            </a:r>
            <a:r>
              <a:rPr sz="1200" strike="sngStrike" spc="-20" dirty="0" smtClean="0">
                <a:latin typeface="Arial"/>
                <a:cs typeface="Arial"/>
              </a:rPr>
              <a:t> </a:t>
            </a:r>
            <a:r>
              <a:rPr sz="1200" strike="sngStrike" spc="5" dirty="0">
                <a:latin typeface="Arial"/>
                <a:cs typeface="Arial"/>
              </a:rPr>
              <a:t>to  </a:t>
            </a:r>
            <a:r>
              <a:rPr sz="1200" strike="sngStrike" spc="-35" dirty="0">
                <a:latin typeface="Arial"/>
                <a:cs typeface="Arial"/>
              </a:rPr>
              <a:t>increase </a:t>
            </a:r>
            <a:r>
              <a:rPr sz="1200" strike="sngStrike" spc="-20" dirty="0">
                <a:latin typeface="Arial"/>
                <a:cs typeface="Arial"/>
              </a:rPr>
              <a:t>on </a:t>
            </a:r>
            <a:r>
              <a:rPr sz="1200" strike="sngStrike" spc="-40" dirty="0">
                <a:latin typeface="Arial"/>
                <a:cs typeface="Arial"/>
              </a:rPr>
              <a:t>average </a:t>
            </a:r>
            <a:r>
              <a:rPr lang="en-US" sz="1200" strike="sngStrike" spc="-40" dirty="0" smtClean="0">
                <a:latin typeface="Arial"/>
                <a:cs typeface="Arial"/>
              </a:rPr>
              <a:t>by </a:t>
            </a:r>
            <a:r>
              <a:rPr sz="1200" i="1" strike="sngStrike" spc="-5" dirty="0" smtClean="0">
                <a:solidFill>
                  <a:srgbClr val="935151"/>
                </a:solidFill>
                <a:latin typeface="Arial"/>
                <a:cs typeface="Arial"/>
              </a:rPr>
              <a:t>1.15</a:t>
            </a:r>
            <a:r>
              <a:rPr lang="en-US" sz="1200" i="1" strike="sngStrike" spc="-5" dirty="0" smtClean="0">
                <a:solidFill>
                  <a:srgbClr val="935151"/>
                </a:solidFill>
                <a:latin typeface="Arial"/>
                <a:cs typeface="Arial"/>
              </a:rPr>
              <a:t> dollars</a:t>
            </a:r>
            <a:r>
              <a:rPr sz="1200" strike="sngStrike" spc="-5" dirty="0" smtClean="0">
                <a:latin typeface="Arial"/>
                <a:cs typeface="Arial"/>
              </a:rPr>
              <a:t>.</a:t>
            </a:r>
            <a:endParaRPr sz="1200" strike="sngStrike" dirty="0">
              <a:latin typeface="Arial"/>
              <a:cs typeface="Arial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67" y="1120775"/>
            <a:ext cx="4309045" cy="15230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1450" y="462379"/>
            <a:ext cx="3590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Manipulating this equation </a:t>
            </a:r>
            <a:r>
              <a:rPr lang="en-US" sz="1200" b="1" i="1" dirty="0" smtClean="0">
                <a:solidFill>
                  <a:srgbClr val="024F84"/>
                </a:solidFill>
                <a:latin typeface="DejaVu Serif"/>
                <a:cs typeface="DejaVu Serif"/>
              </a:rPr>
              <a:t>(with log properties) </a:t>
            </a:r>
            <a:r>
              <a:rPr lang="en-US" sz="12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to get a better interpretation of a slope: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828901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50" y="343306"/>
            <a:ext cx="4133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What can we </a:t>
            </a:r>
            <a:r>
              <a:rPr lang="en-US" sz="2400" b="1" i="1" dirty="0" smtClean="0"/>
              <a:t>try</a:t>
            </a:r>
            <a:r>
              <a:rPr lang="en-US" sz="2400" b="1" dirty="0" smtClean="0"/>
              <a:t> if our linear model does not meet all the conditions?</a:t>
            </a:r>
            <a:endParaRPr lang="en-US" sz="2400" b="1" dirty="0"/>
          </a:p>
        </p:txBody>
      </p:sp>
      <p:sp>
        <p:nvSpPr>
          <p:cNvPr id="5" name="object 4"/>
          <p:cNvSpPr/>
          <p:nvPr/>
        </p:nvSpPr>
        <p:spPr>
          <a:xfrm>
            <a:off x="1924050" y="1654175"/>
            <a:ext cx="2459990" cy="1346835"/>
          </a:xfrm>
          <a:custGeom>
            <a:avLst/>
            <a:gdLst/>
            <a:ahLst/>
            <a:cxnLst/>
            <a:rect l="l" t="t" r="r" b="b"/>
            <a:pathLst>
              <a:path w="2459990" h="1346835">
                <a:moveTo>
                  <a:pt x="0" y="1346367"/>
                </a:moveTo>
                <a:lnTo>
                  <a:pt x="2459489" y="1346367"/>
                </a:lnTo>
                <a:lnTo>
                  <a:pt x="2459489" y="0"/>
                </a:lnTo>
                <a:lnTo>
                  <a:pt x="0" y="0"/>
                </a:lnTo>
                <a:lnTo>
                  <a:pt x="0" y="134636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1924050" y="286939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"/>
          <p:cNvSpPr/>
          <p:nvPr/>
        </p:nvSpPr>
        <p:spPr>
          <a:xfrm>
            <a:off x="1924050" y="260036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/>
          <p:cNvSpPr/>
          <p:nvPr/>
        </p:nvSpPr>
        <p:spPr>
          <a:xfrm>
            <a:off x="1924050" y="233140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1924050" y="2062380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/>
          <p:cNvSpPr/>
          <p:nvPr/>
        </p:nvSpPr>
        <p:spPr>
          <a:xfrm>
            <a:off x="1924050" y="1793358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/>
          <p:cNvSpPr/>
          <p:nvPr/>
        </p:nvSpPr>
        <p:spPr>
          <a:xfrm>
            <a:off x="2557581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1"/>
          <p:cNvSpPr/>
          <p:nvPr/>
        </p:nvSpPr>
        <p:spPr>
          <a:xfrm>
            <a:off x="3302834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4048144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1924050" y="2734880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1924050" y="2465915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1924050" y="219689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/>
          <p:cNvSpPr/>
          <p:nvPr/>
        </p:nvSpPr>
        <p:spPr>
          <a:xfrm>
            <a:off x="1924050" y="192786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7"/>
          <p:cNvSpPr/>
          <p:nvPr/>
        </p:nvSpPr>
        <p:spPr>
          <a:xfrm>
            <a:off x="1924050" y="165890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8"/>
          <p:cNvSpPr/>
          <p:nvPr/>
        </p:nvSpPr>
        <p:spPr>
          <a:xfrm>
            <a:off x="2184925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9"/>
          <p:cNvSpPr/>
          <p:nvPr/>
        </p:nvSpPr>
        <p:spPr>
          <a:xfrm>
            <a:off x="2930236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0"/>
          <p:cNvSpPr/>
          <p:nvPr/>
        </p:nvSpPr>
        <p:spPr>
          <a:xfrm>
            <a:off x="3675489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1"/>
          <p:cNvSpPr txBox="1"/>
          <p:nvPr/>
        </p:nvSpPr>
        <p:spPr>
          <a:xfrm>
            <a:off x="2022555" y="2754085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" name="object 22"/>
          <p:cNvSpPr txBox="1"/>
          <p:nvPr/>
        </p:nvSpPr>
        <p:spPr>
          <a:xfrm>
            <a:off x="2842384" y="2888596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3"/>
          <p:cNvSpPr txBox="1"/>
          <p:nvPr/>
        </p:nvSpPr>
        <p:spPr>
          <a:xfrm>
            <a:off x="2916904" y="290471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4"/>
          <p:cNvSpPr txBox="1"/>
          <p:nvPr/>
        </p:nvSpPr>
        <p:spPr>
          <a:xfrm>
            <a:off x="3140520" y="286706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5"/>
          <p:cNvSpPr txBox="1"/>
          <p:nvPr/>
        </p:nvSpPr>
        <p:spPr>
          <a:xfrm>
            <a:off x="3289559" y="283475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6"/>
          <p:cNvSpPr txBox="1"/>
          <p:nvPr/>
        </p:nvSpPr>
        <p:spPr>
          <a:xfrm>
            <a:off x="3364079" y="285629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7"/>
          <p:cNvSpPr txBox="1"/>
          <p:nvPr/>
        </p:nvSpPr>
        <p:spPr>
          <a:xfrm>
            <a:off x="3289559" y="2651876"/>
            <a:ext cx="269875" cy="12001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6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53670" algn="ctr">
              <a:lnSpc>
                <a:spcPts val="210"/>
              </a:lnSpc>
            </a:pPr>
            <a:r>
              <a:rPr sz="375" spc="15" baseline="-33333" dirty="0">
                <a:latin typeface="Wingdings"/>
                <a:cs typeface="Wingdings"/>
              </a:rPr>
              <a:t></a:t>
            </a:r>
            <a:r>
              <a:rPr sz="375" spc="52" baseline="-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74295">
              <a:lnSpc>
                <a:spcPts val="245"/>
              </a:lnSpc>
            </a:pP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20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8"/>
          <p:cNvSpPr txBox="1"/>
          <p:nvPr/>
        </p:nvSpPr>
        <p:spPr>
          <a:xfrm>
            <a:off x="3587695" y="257678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29"/>
          <p:cNvSpPr txBox="1"/>
          <p:nvPr/>
        </p:nvSpPr>
        <p:spPr>
          <a:xfrm>
            <a:off x="3215040" y="2732834"/>
            <a:ext cx="494030" cy="12763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75"/>
              </a:lnSpc>
              <a:spcBef>
                <a:spcPts val="115"/>
              </a:spcBef>
              <a:tabLst>
                <a:tab pos="297815" algn="l"/>
              </a:tabLst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	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8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>
              <a:lnSpc>
                <a:spcPts val="24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74295">
              <a:lnSpc>
                <a:spcPts val="26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1" name="object 30"/>
          <p:cNvSpPr txBox="1"/>
          <p:nvPr/>
        </p:nvSpPr>
        <p:spPr>
          <a:xfrm>
            <a:off x="3587695" y="2818634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32" name="object 31"/>
          <p:cNvSpPr txBox="1"/>
          <p:nvPr/>
        </p:nvSpPr>
        <p:spPr>
          <a:xfrm>
            <a:off x="3736734" y="2431394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2"/>
          <p:cNvSpPr txBox="1"/>
          <p:nvPr/>
        </p:nvSpPr>
        <p:spPr>
          <a:xfrm>
            <a:off x="3736734" y="256658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3"/>
          <p:cNvSpPr txBox="1"/>
          <p:nvPr/>
        </p:nvSpPr>
        <p:spPr>
          <a:xfrm>
            <a:off x="3811254" y="213565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4"/>
          <p:cNvSpPr txBox="1"/>
          <p:nvPr/>
        </p:nvSpPr>
        <p:spPr>
          <a:xfrm>
            <a:off x="3811254" y="2458684"/>
            <a:ext cx="46355" cy="9271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54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4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5"/>
          <p:cNvSpPr txBox="1"/>
          <p:nvPr/>
        </p:nvSpPr>
        <p:spPr>
          <a:xfrm>
            <a:off x="3885830" y="2511953"/>
            <a:ext cx="46355" cy="9842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7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7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6"/>
          <p:cNvSpPr txBox="1"/>
          <p:nvPr/>
        </p:nvSpPr>
        <p:spPr>
          <a:xfrm>
            <a:off x="3885830" y="2163340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7"/>
          <p:cNvSpPr txBox="1"/>
          <p:nvPr/>
        </p:nvSpPr>
        <p:spPr>
          <a:xfrm>
            <a:off x="3811254" y="2619573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82" baseline="22222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8"/>
          <p:cNvSpPr txBox="1"/>
          <p:nvPr/>
        </p:nvSpPr>
        <p:spPr>
          <a:xfrm>
            <a:off x="3960350" y="2442048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0" name="object 39"/>
          <p:cNvSpPr txBox="1"/>
          <p:nvPr/>
        </p:nvSpPr>
        <p:spPr>
          <a:xfrm>
            <a:off x="4034870" y="248534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0"/>
          <p:cNvSpPr txBox="1"/>
          <p:nvPr/>
        </p:nvSpPr>
        <p:spPr>
          <a:xfrm>
            <a:off x="4109389" y="205549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2" name="object 41"/>
          <p:cNvSpPr txBox="1"/>
          <p:nvPr/>
        </p:nvSpPr>
        <p:spPr>
          <a:xfrm>
            <a:off x="4034870" y="2221452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3960350" y="1934072"/>
            <a:ext cx="195580" cy="13271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3"/>
          <p:cNvSpPr txBox="1"/>
          <p:nvPr/>
        </p:nvSpPr>
        <p:spPr>
          <a:xfrm>
            <a:off x="4183909" y="1680785"/>
            <a:ext cx="46355" cy="2794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5" name="object 44"/>
          <p:cNvSpPr txBox="1"/>
          <p:nvPr/>
        </p:nvSpPr>
        <p:spPr>
          <a:xfrm>
            <a:off x="4258485" y="216254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6" name="object 45"/>
          <p:cNvSpPr txBox="1"/>
          <p:nvPr/>
        </p:nvSpPr>
        <p:spPr>
          <a:xfrm>
            <a:off x="1744307" y="2685661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6"/>
          <p:cNvSpPr txBox="1"/>
          <p:nvPr/>
        </p:nvSpPr>
        <p:spPr>
          <a:xfrm>
            <a:off x="1712631" y="2416695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8" name="object 47"/>
          <p:cNvSpPr txBox="1"/>
          <p:nvPr/>
        </p:nvSpPr>
        <p:spPr>
          <a:xfrm>
            <a:off x="1712631" y="2147673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9" name="object 48"/>
          <p:cNvSpPr txBox="1"/>
          <p:nvPr/>
        </p:nvSpPr>
        <p:spPr>
          <a:xfrm>
            <a:off x="1712631" y="1878650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0" name="object 49"/>
          <p:cNvSpPr txBox="1"/>
          <p:nvPr/>
        </p:nvSpPr>
        <p:spPr>
          <a:xfrm>
            <a:off x="1712631" y="1609684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1" name="object 50"/>
          <p:cNvSpPr/>
          <p:nvPr/>
        </p:nvSpPr>
        <p:spPr>
          <a:xfrm>
            <a:off x="1899836" y="2734880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1"/>
          <p:cNvSpPr/>
          <p:nvPr/>
        </p:nvSpPr>
        <p:spPr>
          <a:xfrm>
            <a:off x="1899836" y="2465915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2"/>
          <p:cNvSpPr/>
          <p:nvPr/>
        </p:nvSpPr>
        <p:spPr>
          <a:xfrm>
            <a:off x="1899836" y="2196892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3"/>
          <p:cNvSpPr/>
          <p:nvPr/>
        </p:nvSpPr>
        <p:spPr>
          <a:xfrm>
            <a:off x="1899836" y="1927869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1899836" y="165890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5"/>
          <p:cNvSpPr/>
          <p:nvPr/>
        </p:nvSpPr>
        <p:spPr>
          <a:xfrm>
            <a:off x="2184925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6"/>
          <p:cNvSpPr/>
          <p:nvPr/>
        </p:nvSpPr>
        <p:spPr>
          <a:xfrm>
            <a:off x="2930236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7"/>
          <p:cNvSpPr/>
          <p:nvPr/>
        </p:nvSpPr>
        <p:spPr>
          <a:xfrm>
            <a:off x="3675489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8"/>
          <p:cNvSpPr txBox="1"/>
          <p:nvPr/>
        </p:nvSpPr>
        <p:spPr>
          <a:xfrm>
            <a:off x="2108872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1980</a:t>
            </a:r>
            <a:endParaRPr sz="450">
              <a:latin typeface="Arial"/>
              <a:cs typeface="Arial"/>
            </a:endParaRPr>
          </a:p>
        </p:txBody>
      </p:sp>
      <p:sp>
        <p:nvSpPr>
          <p:cNvPr id="60" name="object 59"/>
          <p:cNvSpPr txBox="1"/>
          <p:nvPr/>
        </p:nvSpPr>
        <p:spPr>
          <a:xfrm>
            <a:off x="2854183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1990</a:t>
            </a:r>
            <a:endParaRPr sz="450">
              <a:latin typeface="Arial"/>
              <a:cs typeface="Arial"/>
            </a:endParaRPr>
          </a:p>
        </p:txBody>
      </p:sp>
      <p:sp>
        <p:nvSpPr>
          <p:cNvPr id="61" name="object 60"/>
          <p:cNvSpPr txBox="1"/>
          <p:nvPr/>
        </p:nvSpPr>
        <p:spPr>
          <a:xfrm>
            <a:off x="3599436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62" name="object 61"/>
          <p:cNvSpPr txBox="1"/>
          <p:nvPr/>
        </p:nvSpPr>
        <p:spPr>
          <a:xfrm>
            <a:off x="3075292" y="3070337"/>
            <a:ext cx="157480" cy="107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00" dirty="0">
                <a:latin typeface="Arial"/>
                <a:cs typeface="Arial"/>
              </a:rPr>
              <a:t>y</a:t>
            </a:r>
            <a:r>
              <a:rPr sz="500" spc="15" dirty="0">
                <a:latin typeface="Arial"/>
                <a:cs typeface="Arial"/>
              </a:rPr>
              <a:t>ear</a:t>
            </a:r>
            <a:endParaRPr sz="500">
              <a:latin typeface="Arial"/>
              <a:cs typeface="Arial"/>
            </a:endParaRPr>
          </a:p>
        </p:txBody>
      </p:sp>
      <p:sp>
        <p:nvSpPr>
          <p:cNvPr id="63" name="object 62"/>
          <p:cNvSpPr txBox="1"/>
          <p:nvPr/>
        </p:nvSpPr>
        <p:spPr>
          <a:xfrm>
            <a:off x="1630230" y="2240026"/>
            <a:ext cx="102235" cy="174625"/>
          </a:xfrm>
          <a:prstGeom prst="rect">
            <a:avLst/>
          </a:prstGeom>
        </p:spPr>
        <p:txBody>
          <a:bodyPr vert="vert270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500" dirty="0">
                <a:latin typeface="Arial"/>
                <a:cs typeface="Arial"/>
              </a:rPr>
              <a:t>p</a:t>
            </a:r>
            <a:r>
              <a:rPr sz="500" spc="5" dirty="0">
                <a:latin typeface="Arial"/>
                <a:cs typeface="Arial"/>
              </a:rPr>
              <a:t>r</a:t>
            </a:r>
            <a:r>
              <a:rPr sz="500" dirty="0">
                <a:latin typeface="Arial"/>
                <a:cs typeface="Arial"/>
              </a:rPr>
              <a:t>ice</a:t>
            </a:r>
            <a:endParaRPr sz="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9804417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926" y="57937"/>
            <a:ext cx="26835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Recap: dealing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non-constant</a:t>
            </a:r>
            <a:r>
              <a:rPr sz="105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variance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475856"/>
            <a:ext cx="4003675" cy="5655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32384" indent="-182245" algn="just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b="1" spc="-10" dirty="0">
                <a:solidFill>
                  <a:srgbClr val="000000"/>
                </a:solidFill>
              </a:rPr>
              <a:t>Non-constant </a:t>
            </a:r>
            <a:r>
              <a:rPr sz="1200" b="1" spc="-35" dirty="0">
                <a:solidFill>
                  <a:srgbClr val="000000"/>
                </a:solidFill>
              </a:rPr>
              <a:t>variance </a:t>
            </a:r>
            <a:r>
              <a:rPr sz="1200" spc="-40" dirty="0">
                <a:solidFill>
                  <a:srgbClr val="000000"/>
                </a:solidFill>
              </a:rPr>
              <a:t>is </a:t>
            </a:r>
            <a:r>
              <a:rPr sz="1200" spc="-30" dirty="0">
                <a:solidFill>
                  <a:srgbClr val="000000"/>
                </a:solidFill>
              </a:rPr>
              <a:t>one </a:t>
            </a:r>
            <a:r>
              <a:rPr sz="1200" spc="-15" dirty="0">
                <a:solidFill>
                  <a:srgbClr val="000000"/>
                </a:solidFill>
              </a:rPr>
              <a:t>of </a:t>
            </a:r>
            <a:r>
              <a:rPr sz="1200" spc="-20" dirty="0">
                <a:solidFill>
                  <a:srgbClr val="000000"/>
                </a:solidFill>
              </a:rPr>
              <a:t>the </a:t>
            </a:r>
            <a:r>
              <a:rPr sz="1200" spc="-10" dirty="0">
                <a:solidFill>
                  <a:srgbClr val="000000"/>
                </a:solidFill>
              </a:rPr>
              <a:t>most common </a:t>
            </a:r>
            <a:r>
              <a:rPr sz="1200" spc="-20" dirty="0" smtClean="0">
                <a:solidFill>
                  <a:srgbClr val="000000"/>
                </a:solidFill>
              </a:rPr>
              <a:t>model</a:t>
            </a:r>
            <a:r>
              <a:rPr lang="en-US" sz="1200" spc="-20" dirty="0" smtClean="0">
                <a:solidFill>
                  <a:srgbClr val="000000"/>
                </a:solidFill>
              </a:rPr>
              <a:t> </a:t>
            </a:r>
            <a:r>
              <a:rPr sz="1200" spc="-30" dirty="0" smtClean="0">
                <a:solidFill>
                  <a:srgbClr val="000000"/>
                </a:solidFill>
              </a:rPr>
              <a:t>violations</a:t>
            </a:r>
            <a:r>
              <a:rPr sz="1200" spc="-30" dirty="0">
                <a:solidFill>
                  <a:srgbClr val="000000"/>
                </a:solidFill>
              </a:rPr>
              <a:t>, however </a:t>
            </a:r>
            <a:r>
              <a:rPr sz="1200" spc="-15" dirty="0">
                <a:solidFill>
                  <a:srgbClr val="000000"/>
                </a:solidFill>
              </a:rPr>
              <a:t>it </a:t>
            </a:r>
            <a:r>
              <a:rPr sz="1200" spc="-40" dirty="0">
                <a:solidFill>
                  <a:srgbClr val="000000"/>
                </a:solidFill>
              </a:rPr>
              <a:t>is </a:t>
            </a:r>
            <a:r>
              <a:rPr sz="1200" b="1" spc="-40" dirty="0">
                <a:solidFill>
                  <a:srgbClr val="000000"/>
                </a:solidFill>
              </a:rPr>
              <a:t>usually ﬁxable </a:t>
            </a:r>
            <a:r>
              <a:rPr sz="1200" b="1" spc="-20" dirty="0">
                <a:solidFill>
                  <a:srgbClr val="000000"/>
                </a:solidFill>
              </a:rPr>
              <a:t>by </a:t>
            </a:r>
            <a:r>
              <a:rPr sz="1200" b="1" spc="-25" dirty="0">
                <a:solidFill>
                  <a:srgbClr val="C00000"/>
                </a:solidFill>
              </a:rPr>
              <a:t>transforming </a:t>
            </a:r>
            <a:r>
              <a:rPr sz="1200" b="1" spc="-20" dirty="0">
                <a:solidFill>
                  <a:srgbClr val="C00000"/>
                </a:solidFill>
              </a:rPr>
              <a:t>the  </a:t>
            </a:r>
            <a:r>
              <a:rPr sz="1200" b="1" spc="-30" dirty="0">
                <a:solidFill>
                  <a:srgbClr val="C00000"/>
                </a:solidFill>
              </a:rPr>
              <a:t>response </a:t>
            </a:r>
            <a:r>
              <a:rPr sz="1200" b="1" spc="-65" dirty="0">
                <a:solidFill>
                  <a:srgbClr val="C00000"/>
                </a:solidFill>
              </a:rPr>
              <a:t>(</a:t>
            </a:r>
            <a:r>
              <a:rPr sz="1200" b="1" i="1" spc="-65" dirty="0"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sz="1200" b="1" spc="-65" dirty="0">
                <a:solidFill>
                  <a:srgbClr val="C00000"/>
                </a:solidFill>
              </a:rPr>
              <a:t>)</a:t>
            </a:r>
            <a:r>
              <a:rPr sz="1200" b="1" spc="25" dirty="0">
                <a:solidFill>
                  <a:srgbClr val="C00000"/>
                </a:solidFill>
              </a:rPr>
              <a:t> </a:t>
            </a:r>
            <a:r>
              <a:rPr sz="1200" b="1" spc="-40" dirty="0" smtClean="0">
                <a:solidFill>
                  <a:srgbClr val="C00000"/>
                </a:solidFill>
              </a:rPr>
              <a:t>variable</a:t>
            </a:r>
            <a:endParaRPr sz="1200" b="1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926" y="57937"/>
            <a:ext cx="26835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Recap: dealing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non-constant</a:t>
            </a:r>
            <a:r>
              <a:rPr sz="105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variance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475856"/>
            <a:ext cx="4003675" cy="1144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32384" indent="-182245" algn="just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b="1" spc="-10" dirty="0">
                <a:solidFill>
                  <a:srgbClr val="000000"/>
                </a:solidFill>
              </a:rPr>
              <a:t>Non-constant </a:t>
            </a:r>
            <a:r>
              <a:rPr sz="1200" b="1" spc="-35" dirty="0">
                <a:solidFill>
                  <a:srgbClr val="000000"/>
                </a:solidFill>
              </a:rPr>
              <a:t>variance </a:t>
            </a:r>
            <a:r>
              <a:rPr sz="1200" spc="-40" dirty="0">
                <a:solidFill>
                  <a:srgbClr val="000000"/>
                </a:solidFill>
              </a:rPr>
              <a:t>is </a:t>
            </a:r>
            <a:r>
              <a:rPr sz="1200" spc="-30" dirty="0">
                <a:solidFill>
                  <a:srgbClr val="000000"/>
                </a:solidFill>
              </a:rPr>
              <a:t>one </a:t>
            </a:r>
            <a:r>
              <a:rPr sz="1200" spc="-15" dirty="0">
                <a:solidFill>
                  <a:srgbClr val="000000"/>
                </a:solidFill>
              </a:rPr>
              <a:t>of </a:t>
            </a:r>
            <a:r>
              <a:rPr sz="1200" spc="-20" dirty="0">
                <a:solidFill>
                  <a:srgbClr val="000000"/>
                </a:solidFill>
              </a:rPr>
              <a:t>the </a:t>
            </a:r>
            <a:r>
              <a:rPr sz="1200" spc="-10" dirty="0">
                <a:solidFill>
                  <a:srgbClr val="000000"/>
                </a:solidFill>
              </a:rPr>
              <a:t>most common </a:t>
            </a:r>
            <a:r>
              <a:rPr sz="1200" spc="-20" dirty="0" smtClean="0">
                <a:solidFill>
                  <a:srgbClr val="000000"/>
                </a:solidFill>
              </a:rPr>
              <a:t>model</a:t>
            </a:r>
            <a:r>
              <a:rPr lang="en-US" sz="1200" spc="-20" dirty="0" smtClean="0">
                <a:solidFill>
                  <a:srgbClr val="000000"/>
                </a:solidFill>
              </a:rPr>
              <a:t> </a:t>
            </a:r>
            <a:r>
              <a:rPr sz="1200" spc="-30" dirty="0" smtClean="0">
                <a:solidFill>
                  <a:srgbClr val="000000"/>
                </a:solidFill>
              </a:rPr>
              <a:t>violations</a:t>
            </a:r>
            <a:r>
              <a:rPr sz="1200" spc="-30" dirty="0">
                <a:solidFill>
                  <a:srgbClr val="000000"/>
                </a:solidFill>
              </a:rPr>
              <a:t>, however </a:t>
            </a:r>
            <a:r>
              <a:rPr sz="1200" spc="-15" dirty="0">
                <a:solidFill>
                  <a:srgbClr val="000000"/>
                </a:solidFill>
              </a:rPr>
              <a:t>it </a:t>
            </a:r>
            <a:r>
              <a:rPr sz="1200" spc="-40" dirty="0">
                <a:solidFill>
                  <a:srgbClr val="000000"/>
                </a:solidFill>
              </a:rPr>
              <a:t>is </a:t>
            </a:r>
            <a:r>
              <a:rPr sz="1200" b="1" spc="-40" dirty="0">
                <a:solidFill>
                  <a:srgbClr val="000000"/>
                </a:solidFill>
              </a:rPr>
              <a:t>usually ﬁxable </a:t>
            </a:r>
            <a:r>
              <a:rPr sz="1200" b="1" spc="-20" dirty="0">
                <a:solidFill>
                  <a:srgbClr val="000000"/>
                </a:solidFill>
              </a:rPr>
              <a:t>by </a:t>
            </a:r>
            <a:r>
              <a:rPr sz="1200" b="1" spc="-25" dirty="0">
                <a:solidFill>
                  <a:srgbClr val="000000"/>
                </a:solidFill>
              </a:rPr>
              <a:t>transforming </a:t>
            </a:r>
            <a:r>
              <a:rPr sz="1200" b="1" spc="-20" dirty="0">
                <a:solidFill>
                  <a:srgbClr val="000000"/>
                </a:solidFill>
              </a:rPr>
              <a:t>the  </a:t>
            </a:r>
            <a:r>
              <a:rPr sz="1200" b="1" spc="-30" dirty="0">
                <a:solidFill>
                  <a:srgbClr val="000000"/>
                </a:solidFill>
              </a:rPr>
              <a:t>response </a:t>
            </a:r>
            <a:r>
              <a:rPr sz="1200" b="1" spc="-65" dirty="0">
                <a:solidFill>
                  <a:srgbClr val="000000"/>
                </a:solidFill>
              </a:rPr>
              <a:t>(</a:t>
            </a:r>
            <a:r>
              <a:rPr sz="1200" b="1" i="1" spc="-65" dirty="0">
                <a:solidFill>
                  <a:srgbClr val="000000"/>
                </a:solidFill>
                <a:latin typeface="Times New Roman"/>
                <a:cs typeface="Times New Roman"/>
              </a:rPr>
              <a:t>y</a:t>
            </a:r>
            <a:r>
              <a:rPr sz="1200" b="1" spc="-65" dirty="0">
                <a:solidFill>
                  <a:srgbClr val="000000"/>
                </a:solidFill>
              </a:rPr>
              <a:t>)</a:t>
            </a:r>
            <a:r>
              <a:rPr sz="1200" b="1" spc="25" dirty="0">
                <a:solidFill>
                  <a:srgbClr val="000000"/>
                </a:solidFill>
              </a:rPr>
              <a:t> </a:t>
            </a:r>
            <a:r>
              <a:rPr sz="1200" b="1" spc="-40" dirty="0">
                <a:solidFill>
                  <a:srgbClr val="000000"/>
                </a:solidFill>
              </a:rPr>
              <a:t>variable</a:t>
            </a:r>
            <a:endParaRPr sz="1200" b="1" dirty="0">
              <a:latin typeface="Times New Roman"/>
              <a:cs typeface="Times New Roman"/>
            </a:endParaRPr>
          </a:p>
          <a:p>
            <a:pPr marL="194310" marR="5080" indent="-18224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solidFill>
                  <a:srgbClr val="000000"/>
                </a:solidFill>
              </a:rPr>
              <a:t>The </a:t>
            </a:r>
            <a:r>
              <a:rPr sz="1200" spc="-10" dirty="0">
                <a:solidFill>
                  <a:srgbClr val="000000"/>
                </a:solidFill>
              </a:rPr>
              <a:t>most common </a:t>
            </a:r>
            <a:r>
              <a:rPr sz="1200" spc="-35" dirty="0">
                <a:solidFill>
                  <a:srgbClr val="000000"/>
                </a:solidFill>
              </a:rPr>
              <a:t>variance </a:t>
            </a:r>
            <a:r>
              <a:rPr sz="1200" spc="-30" dirty="0">
                <a:solidFill>
                  <a:srgbClr val="000000"/>
                </a:solidFill>
              </a:rPr>
              <a:t>stabilizing </a:t>
            </a:r>
            <a:r>
              <a:rPr sz="1200" spc="-20" dirty="0">
                <a:solidFill>
                  <a:srgbClr val="000000"/>
                </a:solidFill>
              </a:rPr>
              <a:t>transform </a:t>
            </a:r>
            <a:r>
              <a:rPr sz="1200" spc="-40" dirty="0">
                <a:solidFill>
                  <a:srgbClr val="000000"/>
                </a:solidFill>
              </a:rPr>
              <a:t>is </a:t>
            </a:r>
            <a:r>
              <a:rPr sz="1200" spc="-20" dirty="0">
                <a:solidFill>
                  <a:srgbClr val="000000"/>
                </a:solidFill>
              </a:rPr>
              <a:t>the log  transformation: </a:t>
            </a:r>
            <a:r>
              <a:rPr sz="1200" b="1" i="1" spc="5" dirty="0">
                <a:solidFill>
                  <a:srgbClr val="C00000"/>
                </a:solidFill>
                <a:latin typeface="Times New Roman"/>
                <a:cs typeface="Times New Roman"/>
              </a:rPr>
              <a:t>log</a:t>
            </a:r>
            <a:r>
              <a:rPr sz="1200" b="1" spc="5" dirty="0">
                <a:solidFill>
                  <a:srgbClr val="C00000"/>
                </a:solidFill>
              </a:rPr>
              <a:t>(</a:t>
            </a:r>
            <a:r>
              <a:rPr sz="1200" b="1" i="1" spc="5" dirty="0"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sz="1200" b="1" spc="5" dirty="0">
                <a:solidFill>
                  <a:srgbClr val="C00000"/>
                </a:solidFill>
              </a:rPr>
              <a:t>)</a:t>
            </a:r>
            <a:r>
              <a:rPr sz="1200" spc="5" dirty="0">
                <a:solidFill>
                  <a:srgbClr val="000000"/>
                </a:solidFill>
              </a:rPr>
              <a:t>, </a:t>
            </a:r>
            <a:r>
              <a:rPr sz="1200" spc="-35" dirty="0">
                <a:solidFill>
                  <a:srgbClr val="000000"/>
                </a:solidFill>
              </a:rPr>
              <a:t>especially </a:t>
            </a:r>
            <a:r>
              <a:rPr sz="1200" i="1" spc="-35" dirty="0">
                <a:solidFill>
                  <a:srgbClr val="000000"/>
                </a:solidFill>
              </a:rPr>
              <a:t>useful </a:t>
            </a:r>
            <a:r>
              <a:rPr sz="1200" i="1" spc="-25" dirty="0">
                <a:solidFill>
                  <a:srgbClr val="000000"/>
                </a:solidFill>
              </a:rPr>
              <a:t>when </a:t>
            </a:r>
            <a:r>
              <a:rPr sz="1200" i="1" spc="-20" dirty="0">
                <a:solidFill>
                  <a:srgbClr val="000000"/>
                </a:solidFill>
              </a:rPr>
              <a:t>the  </a:t>
            </a:r>
            <a:r>
              <a:rPr sz="1200" i="1" spc="-30" dirty="0">
                <a:solidFill>
                  <a:srgbClr val="000000"/>
                </a:solidFill>
              </a:rPr>
              <a:t>response </a:t>
            </a:r>
            <a:r>
              <a:rPr sz="1200" i="1" spc="-40" dirty="0">
                <a:solidFill>
                  <a:srgbClr val="000000"/>
                </a:solidFill>
              </a:rPr>
              <a:t>variable is </a:t>
            </a:r>
            <a:r>
              <a:rPr sz="1200" i="1" spc="-50" dirty="0">
                <a:solidFill>
                  <a:srgbClr val="000000"/>
                </a:solidFill>
              </a:rPr>
              <a:t>(extremely) </a:t>
            </a:r>
            <a:r>
              <a:rPr sz="1200" i="1" spc="-20" dirty="0">
                <a:solidFill>
                  <a:srgbClr val="000000"/>
                </a:solidFill>
              </a:rPr>
              <a:t>right</a:t>
            </a:r>
            <a:r>
              <a:rPr sz="1200" i="1" spc="155" dirty="0">
                <a:solidFill>
                  <a:srgbClr val="000000"/>
                </a:solidFill>
              </a:rPr>
              <a:t> </a:t>
            </a:r>
            <a:r>
              <a:rPr sz="1200" i="1" spc="-15" dirty="0">
                <a:solidFill>
                  <a:srgbClr val="000000"/>
                </a:solidFill>
              </a:rPr>
              <a:t>skewed</a:t>
            </a:r>
            <a:r>
              <a:rPr sz="1200" spc="-15" dirty="0" smtClean="0">
                <a:solidFill>
                  <a:srgbClr val="000000"/>
                </a:solidFill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7796374"/>
      </p:ext>
    </p:extLst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926" y="57937"/>
            <a:ext cx="26835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Recap: dealing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non-constant</a:t>
            </a:r>
            <a:r>
              <a:rPr sz="105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variance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69036" y="511175"/>
            <a:ext cx="4343400" cy="2566087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94310" marR="5080" indent="-182245">
              <a:lnSpc>
                <a:spcPts val="1200"/>
              </a:lnSpc>
              <a:spcBef>
                <a:spcPts val="330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pc="-40" dirty="0"/>
              <a:t>When </a:t>
            </a:r>
            <a:r>
              <a:rPr lang="en-US" spc="-30" dirty="0" smtClean="0"/>
              <a:t>using </a:t>
            </a:r>
            <a:r>
              <a:rPr lang="en-US" spc="-50" dirty="0"/>
              <a:t>a </a:t>
            </a:r>
            <a:r>
              <a:rPr lang="en-US" spc="-20" dirty="0"/>
              <a:t>log transformation on the </a:t>
            </a:r>
            <a:r>
              <a:rPr lang="en-US" spc="-30" dirty="0"/>
              <a:t>response </a:t>
            </a:r>
            <a:r>
              <a:rPr lang="en-US" spc="-40" dirty="0"/>
              <a:t>variable  </a:t>
            </a:r>
            <a:r>
              <a:rPr lang="en-US" spc="-20" dirty="0"/>
              <a:t>the </a:t>
            </a:r>
            <a:r>
              <a:rPr lang="en-US" spc="-25" dirty="0">
                <a:solidFill>
                  <a:srgbClr val="C00000"/>
                </a:solidFill>
              </a:rPr>
              <a:t>interpretation </a:t>
            </a:r>
            <a:r>
              <a:rPr lang="en-US" spc="-15" dirty="0">
                <a:solidFill>
                  <a:srgbClr val="C00000"/>
                </a:solidFill>
              </a:rPr>
              <a:t>of </a:t>
            </a:r>
            <a:r>
              <a:rPr lang="en-US" spc="-20" dirty="0">
                <a:solidFill>
                  <a:srgbClr val="C00000"/>
                </a:solidFill>
              </a:rPr>
              <a:t>the </a:t>
            </a:r>
            <a:r>
              <a:rPr lang="en-US" spc="-25" dirty="0">
                <a:solidFill>
                  <a:srgbClr val="C00000"/>
                </a:solidFill>
              </a:rPr>
              <a:t>slope</a:t>
            </a:r>
            <a:r>
              <a:rPr lang="en-US" spc="80" dirty="0">
                <a:solidFill>
                  <a:srgbClr val="C00000"/>
                </a:solidFill>
              </a:rPr>
              <a:t> </a:t>
            </a:r>
            <a:r>
              <a:rPr lang="en-US" spc="-25" dirty="0">
                <a:solidFill>
                  <a:srgbClr val="C00000"/>
                </a:solidFill>
              </a:rPr>
              <a:t>changes</a:t>
            </a:r>
            <a:r>
              <a:rPr lang="en-US" spc="-25" dirty="0"/>
              <a:t>:</a:t>
            </a:r>
            <a:endParaRPr lang="en-US" sz="1100" dirty="0">
              <a:latin typeface="DejaVu Serif"/>
              <a:cs typeface="DejaVu Serif"/>
            </a:endParaRPr>
          </a:p>
          <a:p>
            <a:pPr marL="525780" marR="471170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100" spc="-60" dirty="0" smtClean="0">
                <a:solidFill>
                  <a:srgbClr val="024F84"/>
                </a:solidFill>
              </a:rPr>
              <a:t>Numerical Explanatory Variable x Interpretation</a:t>
            </a:r>
            <a:r>
              <a:rPr lang="en-US" sz="1100" spc="-60" dirty="0">
                <a:solidFill>
                  <a:srgbClr val="024F84"/>
                </a:solidFill>
              </a:rPr>
              <a:t>: </a:t>
            </a:r>
            <a:endParaRPr lang="en-US" sz="1100" spc="-60" dirty="0" smtClean="0">
              <a:solidFill>
                <a:srgbClr val="024F84"/>
              </a:solidFill>
            </a:endParaRP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e</a:t>
            </a:r>
            <a:r>
              <a:rPr lang="en-US" sz="1050" b="1" i="1" u="sng" spc="44" baseline="27777" dirty="0" smtClean="0">
                <a:solidFill>
                  <a:schemeClr val="tx2"/>
                </a:solidFill>
                <a:latin typeface="Georgia"/>
                <a:cs typeface="Georgia"/>
              </a:rPr>
              <a:t>b</a:t>
            </a:r>
            <a:r>
              <a:rPr lang="en-US" sz="1000" b="1" u="sng" spc="44" baseline="27777" dirty="0" smtClean="0">
                <a:solidFill>
                  <a:schemeClr val="tx2"/>
                </a:solidFill>
                <a:latin typeface="Times New Roman"/>
                <a:cs typeface="Times New Roman"/>
              </a:rPr>
              <a:t>1</a:t>
            </a: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&lt;1 </a:t>
            </a: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 smtClean="0"/>
              <a:t>"</a:t>
            </a:r>
            <a:r>
              <a:rPr lang="en-US" sz="1050" spc="-35" dirty="0"/>
              <a:t>For </a:t>
            </a:r>
            <a:r>
              <a:rPr lang="en-US" sz="1050" spc="-25" dirty="0"/>
              <a:t>each </a:t>
            </a:r>
            <a:r>
              <a:rPr lang="en-US" sz="1050" spc="-20" dirty="0"/>
              <a:t>unit </a:t>
            </a:r>
            <a:r>
              <a:rPr lang="en-US" sz="1050" spc="-30" dirty="0"/>
              <a:t>increase </a:t>
            </a:r>
            <a:r>
              <a:rPr lang="en-US" sz="1050" spc="-35" dirty="0"/>
              <a:t>in </a:t>
            </a:r>
            <a:r>
              <a:rPr lang="en-US" sz="1050" i="1" spc="5" dirty="0">
                <a:latin typeface="Times New Roman"/>
                <a:cs typeface="Times New Roman"/>
              </a:rPr>
              <a:t>x</a:t>
            </a:r>
            <a:r>
              <a:rPr lang="en-US" sz="1050" spc="5" dirty="0"/>
              <a:t>, </a:t>
            </a:r>
            <a:r>
              <a:rPr lang="en-US" sz="1050" spc="-45" dirty="0"/>
              <a:t>y </a:t>
            </a:r>
            <a:r>
              <a:rPr lang="en-US" sz="1050" spc="-35" dirty="0"/>
              <a:t>is </a:t>
            </a:r>
            <a:r>
              <a:rPr lang="en-US" sz="1050" spc="-15" dirty="0" smtClean="0"/>
              <a:t>expected, </a:t>
            </a:r>
            <a:r>
              <a:rPr lang="en-US" sz="1050" spc="-15" dirty="0"/>
              <a:t>on </a:t>
            </a:r>
            <a:r>
              <a:rPr lang="en-US" sz="1050" spc="-35" dirty="0" smtClean="0"/>
              <a:t>average, </a:t>
            </a:r>
            <a:r>
              <a:rPr lang="en-US" sz="1050" spc="5" dirty="0"/>
              <a:t>to </a:t>
            </a:r>
            <a:r>
              <a:rPr lang="en-US" sz="1050" u="sng" spc="-25" dirty="0" smtClean="0">
                <a:solidFill>
                  <a:schemeClr val="tx2"/>
                </a:solidFill>
              </a:rPr>
              <a:t>decrease</a:t>
            </a:r>
            <a:r>
              <a:rPr lang="en-US" sz="1050" spc="-25" dirty="0" smtClean="0"/>
              <a:t> </a:t>
            </a:r>
            <a:r>
              <a:rPr lang="en-US" sz="1050" spc="-15" dirty="0" smtClean="0">
                <a:solidFill>
                  <a:srgbClr val="C00000"/>
                </a:solidFill>
              </a:rPr>
              <a:t>by </a:t>
            </a:r>
            <a:r>
              <a:rPr lang="en-US" sz="1050" spc="-45" dirty="0">
                <a:solidFill>
                  <a:srgbClr val="C00000"/>
                </a:solidFill>
              </a:rPr>
              <a:t>a </a:t>
            </a:r>
            <a:r>
              <a:rPr lang="en-US" sz="1050" spc="-10" dirty="0">
                <a:solidFill>
                  <a:srgbClr val="C00000"/>
                </a:solidFill>
              </a:rPr>
              <a:t>factor </a:t>
            </a:r>
            <a:r>
              <a:rPr lang="en-US" sz="1050" spc="-15" dirty="0">
                <a:solidFill>
                  <a:srgbClr val="C00000"/>
                </a:solidFill>
              </a:rPr>
              <a:t>of </a:t>
            </a:r>
            <a:r>
              <a:rPr lang="en-US" sz="1050" i="1" spc="3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00" spc="120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1050" spc="-5" dirty="0" smtClean="0"/>
              <a:t>.”</a:t>
            </a: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"</a:t>
            </a:r>
            <a:r>
              <a:rPr lang="en-US" sz="1050" spc="-35" dirty="0"/>
              <a:t>For </a:t>
            </a:r>
            <a:r>
              <a:rPr lang="en-US" sz="1050" spc="-25" dirty="0"/>
              <a:t>each </a:t>
            </a:r>
            <a:r>
              <a:rPr lang="en-US" sz="1050" spc="-20" dirty="0"/>
              <a:t>unit </a:t>
            </a:r>
            <a:r>
              <a:rPr lang="en-US" sz="1050" spc="-30" dirty="0"/>
              <a:t>increase </a:t>
            </a:r>
            <a:r>
              <a:rPr lang="en-US" sz="1050" spc="-35" dirty="0"/>
              <a:t>in </a:t>
            </a:r>
            <a:r>
              <a:rPr lang="en-US" sz="1050" i="1" spc="5" dirty="0">
                <a:latin typeface="Times New Roman"/>
                <a:cs typeface="Times New Roman"/>
              </a:rPr>
              <a:t>x</a:t>
            </a:r>
            <a:r>
              <a:rPr lang="en-US" sz="1050" spc="5" dirty="0"/>
              <a:t>, </a:t>
            </a:r>
            <a:r>
              <a:rPr lang="en-US" sz="1050" spc="-45" dirty="0"/>
              <a:t>y </a:t>
            </a:r>
            <a:r>
              <a:rPr lang="en-US" sz="1050" spc="-35" dirty="0"/>
              <a:t>is </a:t>
            </a:r>
            <a:r>
              <a:rPr lang="en-US" sz="1050" spc="-15" dirty="0"/>
              <a:t>expected, on </a:t>
            </a:r>
            <a:r>
              <a:rPr lang="en-US" sz="1050" spc="-35" dirty="0"/>
              <a:t>average, </a:t>
            </a:r>
            <a:r>
              <a:rPr lang="en-US" sz="1050" spc="5" dirty="0"/>
              <a:t>to </a:t>
            </a:r>
            <a:r>
              <a:rPr lang="en-US" sz="1050" u="sng" spc="-25" dirty="0">
                <a:solidFill>
                  <a:schemeClr val="tx2"/>
                </a:solidFill>
              </a:rPr>
              <a:t>decrease</a:t>
            </a:r>
            <a:r>
              <a:rPr lang="en-US" sz="1050" spc="-25" dirty="0"/>
              <a:t> </a:t>
            </a:r>
            <a:r>
              <a:rPr lang="en-US" sz="1050" spc="-25" dirty="0" smtClean="0">
                <a:solidFill>
                  <a:srgbClr val="C00000"/>
                </a:solidFill>
              </a:rPr>
              <a:t>(1-</a:t>
            </a:r>
            <a:r>
              <a:rPr lang="en-US" sz="1050" i="1" spc="30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 smtClean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50" spc="-5" dirty="0" smtClean="0">
                <a:solidFill>
                  <a:srgbClr val="C00000"/>
                </a:solidFill>
              </a:rPr>
              <a:t>)%”.</a:t>
            </a:r>
            <a:endParaRPr lang="en-US" sz="1050" spc="-5" dirty="0">
              <a:solidFill>
                <a:srgbClr val="C00000"/>
              </a:solidFill>
            </a:endParaRP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e</a:t>
            </a:r>
            <a:r>
              <a:rPr lang="en-US" sz="1050" b="1" i="1" u="sng" spc="44" baseline="27777" dirty="0" smtClean="0">
                <a:solidFill>
                  <a:schemeClr val="tx2"/>
                </a:solidFill>
                <a:latin typeface="Georgia"/>
                <a:cs typeface="Georgia"/>
              </a:rPr>
              <a:t>b</a:t>
            </a:r>
            <a:r>
              <a:rPr lang="en-US" sz="1000" b="1" u="sng" spc="44" baseline="27777" dirty="0" smtClean="0">
                <a:solidFill>
                  <a:schemeClr val="tx2"/>
                </a:solidFill>
                <a:latin typeface="Times New Roman"/>
                <a:cs typeface="Times New Roman"/>
              </a:rPr>
              <a:t>1</a:t>
            </a:r>
            <a:r>
              <a:rPr lang="en-US" sz="1050" b="1" i="1" u="sng" spc="30" dirty="0">
                <a:solidFill>
                  <a:schemeClr val="tx2"/>
                </a:solidFill>
                <a:latin typeface="Times New Roman"/>
                <a:cs typeface="Times New Roman"/>
              </a:rPr>
              <a:t>&gt;</a:t>
            </a: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1 </a:t>
            </a:r>
            <a:endParaRPr lang="en-US" sz="1050" b="1" i="1" u="sng" spc="3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"</a:t>
            </a:r>
            <a:r>
              <a:rPr lang="en-US" sz="1050" spc="-35" dirty="0"/>
              <a:t>For </a:t>
            </a:r>
            <a:r>
              <a:rPr lang="en-US" sz="1050" spc="-25" dirty="0"/>
              <a:t>each </a:t>
            </a:r>
            <a:r>
              <a:rPr lang="en-US" sz="1050" spc="-20" dirty="0"/>
              <a:t>unit </a:t>
            </a:r>
            <a:r>
              <a:rPr lang="en-US" sz="1050" spc="-30" dirty="0"/>
              <a:t>increase </a:t>
            </a:r>
            <a:r>
              <a:rPr lang="en-US" sz="1050" spc="-35" dirty="0"/>
              <a:t>in </a:t>
            </a:r>
            <a:r>
              <a:rPr lang="en-US" sz="1050" i="1" spc="5" dirty="0">
                <a:latin typeface="Times New Roman"/>
                <a:cs typeface="Times New Roman"/>
              </a:rPr>
              <a:t>x</a:t>
            </a:r>
            <a:r>
              <a:rPr lang="en-US" sz="1050" spc="5" dirty="0"/>
              <a:t>, </a:t>
            </a:r>
            <a:r>
              <a:rPr lang="en-US" sz="1050" spc="-45" dirty="0"/>
              <a:t>y </a:t>
            </a:r>
            <a:r>
              <a:rPr lang="en-US" sz="1050" spc="-35" dirty="0"/>
              <a:t>is </a:t>
            </a:r>
            <a:r>
              <a:rPr lang="en-US" sz="1050" spc="-15" dirty="0"/>
              <a:t>expected, on </a:t>
            </a:r>
            <a:r>
              <a:rPr lang="en-US" sz="1050" spc="-35" dirty="0"/>
              <a:t>average, </a:t>
            </a:r>
            <a:r>
              <a:rPr lang="en-US" sz="1050" spc="5" dirty="0"/>
              <a:t>to </a:t>
            </a:r>
            <a:r>
              <a:rPr lang="en-US" sz="1050" u="sng" spc="-25" dirty="0" smtClean="0">
                <a:solidFill>
                  <a:schemeClr val="tx2"/>
                </a:solidFill>
              </a:rPr>
              <a:t>increase</a:t>
            </a:r>
            <a:r>
              <a:rPr lang="en-US" sz="1050" spc="-25" dirty="0" smtClean="0"/>
              <a:t> </a:t>
            </a:r>
            <a:r>
              <a:rPr lang="en-US" sz="1050" spc="-15" dirty="0">
                <a:solidFill>
                  <a:srgbClr val="C00000"/>
                </a:solidFill>
              </a:rPr>
              <a:t>by </a:t>
            </a:r>
            <a:r>
              <a:rPr lang="en-US" sz="1050" spc="-45" dirty="0">
                <a:solidFill>
                  <a:srgbClr val="C00000"/>
                </a:solidFill>
              </a:rPr>
              <a:t>a </a:t>
            </a:r>
            <a:r>
              <a:rPr lang="en-US" sz="1050" spc="-10" dirty="0">
                <a:solidFill>
                  <a:srgbClr val="C00000"/>
                </a:solidFill>
              </a:rPr>
              <a:t>factor </a:t>
            </a:r>
            <a:r>
              <a:rPr lang="en-US" sz="1050" spc="-15" dirty="0">
                <a:solidFill>
                  <a:srgbClr val="C00000"/>
                </a:solidFill>
              </a:rPr>
              <a:t>of </a:t>
            </a:r>
            <a:r>
              <a:rPr lang="en-US" sz="1050" i="1" spc="3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00" spc="120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1050" spc="-5" dirty="0"/>
              <a:t>.”</a:t>
            </a: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"</a:t>
            </a:r>
            <a:r>
              <a:rPr lang="en-US" sz="1050" spc="-35" dirty="0"/>
              <a:t>For </a:t>
            </a:r>
            <a:r>
              <a:rPr lang="en-US" sz="1050" spc="-25" dirty="0"/>
              <a:t>each </a:t>
            </a:r>
            <a:r>
              <a:rPr lang="en-US" sz="1050" spc="-20" dirty="0"/>
              <a:t>unit </a:t>
            </a:r>
            <a:r>
              <a:rPr lang="en-US" sz="1050" spc="-30" dirty="0"/>
              <a:t>increase </a:t>
            </a:r>
            <a:r>
              <a:rPr lang="en-US" sz="1050" spc="-35" dirty="0"/>
              <a:t>in </a:t>
            </a:r>
            <a:r>
              <a:rPr lang="en-US" sz="1050" i="1" spc="5" dirty="0">
                <a:latin typeface="Times New Roman"/>
                <a:cs typeface="Times New Roman"/>
              </a:rPr>
              <a:t>x</a:t>
            </a:r>
            <a:r>
              <a:rPr lang="en-US" sz="1050" spc="5" dirty="0"/>
              <a:t>, </a:t>
            </a:r>
            <a:r>
              <a:rPr lang="en-US" sz="1050" spc="-45" dirty="0"/>
              <a:t>y </a:t>
            </a:r>
            <a:r>
              <a:rPr lang="en-US" sz="1050" spc="-35" dirty="0"/>
              <a:t>is </a:t>
            </a:r>
            <a:r>
              <a:rPr lang="en-US" sz="1050" spc="-15" dirty="0"/>
              <a:t>expected, on </a:t>
            </a:r>
            <a:r>
              <a:rPr lang="en-US" sz="1050" spc="-35" dirty="0"/>
              <a:t>average, </a:t>
            </a:r>
            <a:r>
              <a:rPr lang="en-US" sz="1050" spc="5" dirty="0"/>
              <a:t>to </a:t>
            </a:r>
            <a:r>
              <a:rPr lang="en-US" sz="1050" u="sng" spc="-25" dirty="0" smtClean="0">
                <a:solidFill>
                  <a:schemeClr val="tx2"/>
                </a:solidFill>
              </a:rPr>
              <a:t>increase</a:t>
            </a:r>
            <a:r>
              <a:rPr lang="en-US" sz="1050" spc="-25" dirty="0" smtClean="0"/>
              <a:t> </a:t>
            </a:r>
            <a:r>
              <a:rPr lang="en-US" sz="1050" spc="-25" dirty="0" smtClean="0">
                <a:solidFill>
                  <a:srgbClr val="C00000"/>
                </a:solidFill>
              </a:rPr>
              <a:t>(</a:t>
            </a:r>
            <a:r>
              <a:rPr lang="en-US" sz="1050" i="1" spc="30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 smtClean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50" spc="-5" dirty="0" smtClean="0">
                <a:solidFill>
                  <a:srgbClr val="C00000"/>
                </a:solidFill>
              </a:rPr>
              <a:t>-1)%”.</a:t>
            </a:r>
            <a:endParaRPr lang="en-US" sz="1050" spc="-5" dirty="0">
              <a:solidFill>
                <a:srgbClr val="C00000"/>
              </a:solidFill>
            </a:endParaRP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endParaRPr lang="en-US" sz="1050" spc="-5" dirty="0" smtClean="0"/>
          </a:p>
          <a:p>
            <a:pPr marL="492125" marR="471170" indent="-137795">
              <a:spcBef>
                <a:spcPts val="60"/>
              </a:spcBef>
            </a:pPr>
            <a:endParaRPr lang="en-US" sz="1050" spc="-5" dirty="0" smtClean="0"/>
          </a:p>
        </p:txBody>
      </p:sp>
    </p:spTree>
    <p:extLst>
      <p:ext uri="{BB962C8B-B14F-4D97-AF65-F5344CB8AC3E}">
        <p14:creationId xmlns:p14="http://schemas.microsoft.com/office/powerpoint/2010/main" val="3218195216"/>
      </p:ext>
    </p:extLst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926" y="57937"/>
            <a:ext cx="26835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Recap: dealing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non-constant</a:t>
            </a:r>
            <a:r>
              <a:rPr sz="105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variance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69036" y="511175"/>
            <a:ext cx="4343400" cy="322011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94310" marR="5080" indent="-182245">
              <a:lnSpc>
                <a:spcPts val="1200"/>
              </a:lnSpc>
              <a:spcBef>
                <a:spcPts val="330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pc="-40" dirty="0"/>
              <a:t>When </a:t>
            </a:r>
            <a:r>
              <a:rPr lang="en-US" spc="-30" dirty="0" smtClean="0"/>
              <a:t>using </a:t>
            </a:r>
            <a:r>
              <a:rPr lang="en-US" spc="-50" dirty="0"/>
              <a:t>a </a:t>
            </a:r>
            <a:r>
              <a:rPr lang="en-US" spc="-20" dirty="0"/>
              <a:t>log transformation on the </a:t>
            </a:r>
            <a:r>
              <a:rPr lang="en-US" spc="-30" dirty="0"/>
              <a:t>response </a:t>
            </a:r>
            <a:r>
              <a:rPr lang="en-US" spc="-40" dirty="0"/>
              <a:t>variable  </a:t>
            </a:r>
            <a:r>
              <a:rPr lang="en-US" spc="-20" dirty="0"/>
              <a:t>the </a:t>
            </a:r>
            <a:r>
              <a:rPr lang="en-US" spc="-25" dirty="0">
                <a:solidFill>
                  <a:srgbClr val="C00000"/>
                </a:solidFill>
              </a:rPr>
              <a:t>interpretation </a:t>
            </a:r>
            <a:r>
              <a:rPr lang="en-US" spc="-15" dirty="0">
                <a:solidFill>
                  <a:srgbClr val="C00000"/>
                </a:solidFill>
              </a:rPr>
              <a:t>of </a:t>
            </a:r>
            <a:r>
              <a:rPr lang="en-US" spc="-20" dirty="0">
                <a:solidFill>
                  <a:srgbClr val="C00000"/>
                </a:solidFill>
              </a:rPr>
              <a:t>the </a:t>
            </a:r>
            <a:r>
              <a:rPr lang="en-US" spc="-25" dirty="0">
                <a:solidFill>
                  <a:srgbClr val="C00000"/>
                </a:solidFill>
              </a:rPr>
              <a:t>slope</a:t>
            </a:r>
            <a:r>
              <a:rPr lang="en-US" spc="80" dirty="0">
                <a:solidFill>
                  <a:srgbClr val="C00000"/>
                </a:solidFill>
              </a:rPr>
              <a:t> </a:t>
            </a:r>
            <a:r>
              <a:rPr lang="en-US" spc="-25" dirty="0">
                <a:solidFill>
                  <a:srgbClr val="C00000"/>
                </a:solidFill>
              </a:rPr>
              <a:t>changes</a:t>
            </a:r>
            <a:r>
              <a:rPr lang="en-US" spc="-25" dirty="0"/>
              <a:t>:</a:t>
            </a:r>
            <a:endParaRPr lang="en-US" sz="1100" dirty="0">
              <a:latin typeface="DejaVu Serif"/>
              <a:cs typeface="DejaVu Serif"/>
            </a:endParaRPr>
          </a:p>
          <a:p>
            <a:pPr marL="525780" marR="471170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100" spc="-60" dirty="0" smtClean="0">
                <a:solidFill>
                  <a:srgbClr val="024F84"/>
                </a:solidFill>
              </a:rPr>
              <a:t>Categorical Predictor Interpretation</a:t>
            </a:r>
            <a:r>
              <a:rPr lang="en-US" sz="1100" spc="-60" dirty="0">
                <a:solidFill>
                  <a:srgbClr val="024F84"/>
                </a:solidFill>
              </a:rPr>
              <a:t>: </a:t>
            </a:r>
            <a:endParaRPr lang="en-US" sz="1100" spc="-60" dirty="0" smtClean="0">
              <a:solidFill>
                <a:srgbClr val="024F84"/>
              </a:solidFill>
            </a:endParaRP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e</a:t>
            </a:r>
            <a:r>
              <a:rPr lang="en-US" sz="1050" b="1" i="1" u="sng" spc="44" baseline="27777" dirty="0" smtClean="0">
                <a:solidFill>
                  <a:schemeClr val="tx2"/>
                </a:solidFill>
                <a:latin typeface="Georgia"/>
                <a:cs typeface="Georgia"/>
              </a:rPr>
              <a:t>b</a:t>
            </a:r>
            <a:r>
              <a:rPr lang="en-US" sz="1000" b="1" u="sng" spc="44" baseline="27777" dirty="0" smtClean="0">
                <a:solidFill>
                  <a:schemeClr val="tx2"/>
                </a:solidFill>
                <a:latin typeface="Times New Roman"/>
                <a:cs typeface="Times New Roman"/>
              </a:rPr>
              <a:t>1</a:t>
            </a: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&lt;1 </a:t>
            </a: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 smtClean="0"/>
              <a:t>“</a:t>
            </a:r>
            <a:r>
              <a:rPr lang="en-US" sz="1050" u="sng" spc="-45" dirty="0"/>
              <a:t>This predictor level </a:t>
            </a:r>
            <a:r>
              <a:rPr lang="en-US" sz="1050" spc="-35" dirty="0"/>
              <a:t>is </a:t>
            </a:r>
            <a:r>
              <a:rPr lang="en-US" sz="1050" spc="-15" dirty="0"/>
              <a:t>expected to have, on </a:t>
            </a:r>
            <a:r>
              <a:rPr lang="en-US" sz="1050" spc="-35" dirty="0"/>
              <a:t>average,</a:t>
            </a:r>
            <a:r>
              <a:rPr lang="en-US" sz="1050" spc="-25" dirty="0"/>
              <a:t> </a:t>
            </a:r>
            <a:r>
              <a:rPr lang="en-US" sz="1050" u="sng" spc="-25" dirty="0">
                <a:solidFill>
                  <a:schemeClr val="tx2"/>
                </a:solidFill>
              </a:rPr>
              <a:t>lower</a:t>
            </a:r>
            <a:r>
              <a:rPr lang="en-US" sz="1050" spc="-25" dirty="0"/>
              <a:t> </a:t>
            </a:r>
            <a:r>
              <a:rPr lang="en-US" sz="1050" spc="-25" dirty="0" smtClean="0"/>
              <a:t>y </a:t>
            </a:r>
            <a:r>
              <a:rPr lang="en-US" sz="1050" spc="-25" dirty="0"/>
              <a:t>than </a:t>
            </a:r>
            <a:r>
              <a:rPr lang="en-US" sz="1050" u="sng" spc="-25" dirty="0"/>
              <a:t>the reference level </a:t>
            </a:r>
            <a:r>
              <a:rPr lang="en-US" sz="1050" spc="-15" dirty="0">
                <a:solidFill>
                  <a:srgbClr val="C00000"/>
                </a:solidFill>
              </a:rPr>
              <a:t>by </a:t>
            </a:r>
            <a:r>
              <a:rPr lang="en-US" sz="1050" spc="-45" dirty="0">
                <a:solidFill>
                  <a:srgbClr val="C00000"/>
                </a:solidFill>
              </a:rPr>
              <a:t>a </a:t>
            </a:r>
            <a:r>
              <a:rPr lang="en-US" sz="1050" spc="-10" dirty="0">
                <a:solidFill>
                  <a:srgbClr val="C00000"/>
                </a:solidFill>
              </a:rPr>
              <a:t>factor </a:t>
            </a:r>
            <a:r>
              <a:rPr lang="en-US" sz="1050" spc="-15" dirty="0">
                <a:solidFill>
                  <a:srgbClr val="C00000"/>
                </a:solidFill>
              </a:rPr>
              <a:t>of </a:t>
            </a:r>
            <a:r>
              <a:rPr lang="en-US" sz="1050" i="1" spc="3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100" i="1" spc="44" baseline="27777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900" spc="44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900" spc="120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1050" spc="-5" dirty="0"/>
              <a:t>."</a:t>
            </a:r>
            <a:endParaRPr lang="en-US" sz="1050" dirty="0">
              <a:latin typeface="Times New Roman"/>
              <a:cs typeface="Times New Roman"/>
            </a:endParaRP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“</a:t>
            </a:r>
            <a:r>
              <a:rPr lang="en-US" sz="1050" u="sng" spc="-45" dirty="0"/>
              <a:t>This predictor level </a:t>
            </a:r>
            <a:r>
              <a:rPr lang="en-US" sz="1050" spc="-35" dirty="0"/>
              <a:t>is </a:t>
            </a:r>
            <a:r>
              <a:rPr lang="en-US" sz="1050" spc="-15" dirty="0"/>
              <a:t>expected to have, on </a:t>
            </a:r>
            <a:r>
              <a:rPr lang="en-US" sz="1050" spc="-35" dirty="0" smtClean="0"/>
              <a:t>average, a </a:t>
            </a:r>
            <a:r>
              <a:rPr lang="en-US" sz="1050" spc="-25" dirty="0">
                <a:solidFill>
                  <a:srgbClr val="C00000"/>
                </a:solidFill>
              </a:rPr>
              <a:t>(1-</a:t>
            </a:r>
            <a:r>
              <a:rPr lang="en-US" sz="1050" i="1" spc="3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50" spc="-5" dirty="0" smtClean="0">
                <a:solidFill>
                  <a:srgbClr val="C00000"/>
                </a:solidFill>
              </a:rPr>
              <a:t>)%</a:t>
            </a:r>
            <a:r>
              <a:rPr lang="en-US" sz="1050" spc="-25" dirty="0" smtClean="0"/>
              <a:t> </a:t>
            </a:r>
            <a:r>
              <a:rPr lang="en-US" sz="1050" u="sng" spc="-25" dirty="0">
                <a:solidFill>
                  <a:schemeClr val="tx2"/>
                </a:solidFill>
              </a:rPr>
              <a:t>lower</a:t>
            </a:r>
            <a:r>
              <a:rPr lang="en-US" sz="1050" spc="-25" dirty="0"/>
              <a:t> y than </a:t>
            </a:r>
            <a:r>
              <a:rPr lang="en-US" sz="1050" u="sng" spc="-25" dirty="0"/>
              <a:t>the reference </a:t>
            </a:r>
            <a:r>
              <a:rPr lang="en-US" sz="1050" u="sng" spc="-25" dirty="0" smtClean="0"/>
              <a:t>level.</a:t>
            </a: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e</a:t>
            </a:r>
            <a:r>
              <a:rPr lang="en-US" sz="1050" b="1" i="1" u="sng" spc="44" baseline="27777" dirty="0" smtClean="0">
                <a:solidFill>
                  <a:schemeClr val="tx2"/>
                </a:solidFill>
                <a:latin typeface="Georgia"/>
                <a:cs typeface="Georgia"/>
              </a:rPr>
              <a:t>b</a:t>
            </a:r>
            <a:r>
              <a:rPr lang="en-US" sz="1000" b="1" u="sng" spc="44" baseline="27777" dirty="0" smtClean="0">
                <a:solidFill>
                  <a:schemeClr val="tx2"/>
                </a:solidFill>
                <a:latin typeface="Times New Roman"/>
                <a:cs typeface="Times New Roman"/>
              </a:rPr>
              <a:t>1</a:t>
            </a:r>
            <a:r>
              <a:rPr lang="en-US" sz="1050" b="1" i="1" u="sng" spc="30" dirty="0" smtClean="0">
                <a:solidFill>
                  <a:schemeClr val="tx2"/>
                </a:solidFill>
                <a:latin typeface="Times New Roman"/>
                <a:cs typeface="Times New Roman"/>
              </a:rPr>
              <a:t>&gt;1 </a:t>
            </a:r>
            <a:endParaRPr lang="en-US" sz="1050" b="1" i="1" u="sng" spc="3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“</a:t>
            </a:r>
            <a:r>
              <a:rPr lang="en-US" sz="1050" u="sng" spc="-45" dirty="0"/>
              <a:t>This predictor level </a:t>
            </a:r>
            <a:r>
              <a:rPr lang="en-US" sz="1050" spc="-35" dirty="0"/>
              <a:t>is </a:t>
            </a:r>
            <a:r>
              <a:rPr lang="en-US" sz="1050" spc="-15" dirty="0"/>
              <a:t>expected to have, on </a:t>
            </a:r>
            <a:r>
              <a:rPr lang="en-US" sz="1050" spc="-35" dirty="0"/>
              <a:t>average,</a:t>
            </a:r>
            <a:r>
              <a:rPr lang="en-US" sz="1050" spc="-25" dirty="0"/>
              <a:t> </a:t>
            </a:r>
            <a:r>
              <a:rPr lang="en-US" sz="1050" u="sng" spc="-25" dirty="0" smtClean="0">
                <a:solidFill>
                  <a:schemeClr val="tx2"/>
                </a:solidFill>
              </a:rPr>
              <a:t>higher</a:t>
            </a:r>
            <a:r>
              <a:rPr lang="en-US" sz="1050" spc="-25" dirty="0" smtClean="0"/>
              <a:t> </a:t>
            </a:r>
            <a:r>
              <a:rPr lang="en-US" sz="1050" spc="-25" dirty="0"/>
              <a:t>y than </a:t>
            </a:r>
            <a:r>
              <a:rPr lang="en-US" sz="1050" u="sng" spc="-25" dirty="0"/>
              <a:t>the reference level </a:t>
            </a:r>
            <a:r>
              <a:rPr lang="en-US" sz="1050" spc="-15" dirty="0">
                <a:solidFill>
                  <a:srgbClr val="C00000"/>
                </a:solidFill>
              </a:rPr>
              <a:t>by </a:t>
            </a:r>
            <a:r>
              <a:rPr lang="en-US" sz="1050" spc="-45" dirty="0">
                <a:solidFill>
                  <a:srgbClr val="C00000"/>
                </a:solidFill>
              </a:rPr>
              <a:t>a </a:t>
            </a:r>
            <a:r>
              <a:rPr lang="en-US" sz="1050" spc="-10" dirty="0">
                <a:solidFill>
                  <a:srgbClr val="C00000"/>
                </a:solidFill>
              </a:rPr>
              <a:t>factor </a:t>
            </a:r>
            <a:r>
              <a:rPr lang="en-US" sz="1050" spc="-15" dirty="0">
                <a:solidFill>
                  <a:srgbClr val="C00000"/>
                </a:solidFill>
              </a:rPr>
              <a:t>of </a:t>
            </a:r>
            <a:r>
              <a:rPr lang="en-US" sz="1050" i="1" spc="3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100" i="1" spc="44" baseline="27777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900" spc="44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900" spc="120" baseline="27777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1050" spc="-5" dirty="0"/>
              <a:t>."</a:t>
            </a:r>
            <a:endParaRPr lang="en-US" sz="1050" dirty="0">
              <a:latin typeface="Times New Roman"/>
              <a:cs typeface="Times New Roman"/>
            </a:endParaRPr>
          </a:p>
          <a:p>
            <a:pPr marL="1440180" marR="471170" lvl="2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r>
              <a:rPr lang="en-US" sz="1050" spc="-5" dirty="0"/>
              <a:t>“</a:t>
            </a:r>
            <a:r>
              <a:rPr lang="en-US" sz="1050" u="sng" spc="-45" dirty="0"/>
              <a:t>This predictor level </a:t>
            </a:r>
            <a:r>
              <a:rPr lang="en-US" sz="1050" spc="-35" dirty="0"/>
              <a:t>is </a:t>
            </a:r>
            <a:r>
              <a:rPr lang="en-US" sz="1050" spc="-15" dirty="0"/>
              <a:t>expected to have, on </a:t>
            </a:r>
            <a:r>
              <a:rPr lang="en-US" sz="1050" spc="-35" dirty="0"/>
              <a:t>average, a </a:t>
            </a:r>
            <a:r>
              <a:rPr lang="en-US" sz="1050" spc="-25" dirty="0" smtClean="0">
                <a:solidFill>
                  <a:srgbClr val="C00000"/>
                </a:solidFill>
              </a:rPr>
              <a:t>(</a:t>
            </a:r>
            <a:r>
              <a:rPr lang="en-US" sz="1050" i="1" spc="30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en-US" sz="1050" i="1" spc="44" baseline="27777" dirty="0" smtClean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lang="en-US" sz="1000" spc="44" baseline="27777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en-US" sz="1050" spc="-5" dirty="0" smtClean="0">
                <a:solidFill>
                  <a:srgbClr val="C00000"/>
                </a:solidFill>
              </a:rPr>
              <a:t>-1)%</a:t>
            </a:r>
            <a:r>
              <a:rPr lang="en-US" sz="1050" spc="-25" dirty="0" smtClean="0"/>
              <a:t> </a:t>
            </a:r>
            <a:r>
              <a:rPr lang="en-US" sz="1050" u="sng" spc="-25" dirty="0" smtClean="0">
                <a:solidFill>
                  <a:schemeClr val="tx2"/>
                </a:solidFill>
              </a:rPr>
              <a:t>higher</a:t>
            </a:r>
            <a:r>
              <a:rPr lang="en-US" sz="1050" spc="-25" dirty="0" smtClean="0"/>
              <a:t> </a:t>
            </a:r>
            <a:r>
              <a:rPr lang="en-US" sz="1050" spc="-25" dirty="0"/>
              <a:t>y than </a:t>
            </a:r>
            <a:r>
              <a:rPr lang="en-US" sz="1050" u="sng" spc="-25" dirty="0"/>
              <a:t>the reference level.</a:t>
            </a:r>
          </a:p>
          <a:p>
            <a:pPr marL="982980" marR="471170" lvl="1" indent="-171450">
              <a:spcBef>
                <a:spcPts val="60"/>
              </a:spcBef>
              <a:buFont typeface="Arial" panose="020B0604020202020204" pitchFamily="34" charset="0"/>
              <a:buChar char="•"/>
            </a:pPr>
            <a:endParaRPr lang="en-US" sz="1050" spc="-5" dirty="0" smtClean="0"/>
          </a:p>
          <a:p>
            <a:pPr marL="492125" marR="471170" indent="-137795">
              <a:spcBef>
                <a:spcPts val="60"/>
              </a:spcBef>
            </a:pPr>
            <a:endParaRPr lang="en-US" sz="1050" spc="-5" dirty="0" smtClean="0"/>
          </a:p>
        </p:txBody>
      </p:sp>
    </p:spTree>
    <p:extLst>
      <p:ext uri="{BB962C8B-B14F-4D97-AF65-F5344CB8AC3E}">
        <p14:creationId xmlns:p14="http://schemas.microsoft.com/office/powerpoint/2010/main" val="412412697"/>
      </p:ext>
    </p:extLst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926" y="57937"/>
            <a:ext cx="26835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Recap: dealing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non-constant</a:t>
            </a:r>
            <a:r>
              <a:rPr sz="105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variance</a:t>
            </a:r>
            <a:endParaRPr sz="105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92836" y="511175"/>
                <a:ext cx="4419600" cy="12001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94310" marR="204470" indent="-182245">
                  <a:lnSpc>
                    <a:spcPct val="100000"/>
                  </a:lnSpc>
                  <a:spcBef>
                    <a:spcPts val="305"/>
                  </a:spcBef>
                </a:pPr>
                <a:r>
                  <a:rPr lang="en-US" sz="12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400" spc="-25" dirty="0"/>
                  <a:t>Another </a:t>
                </a:r>
                <a:r>
                  <a:rPr lang="en-US" sz="1400" spc="-35" dirty="0"/>
                  <a:t>useful </a:t>
                </a:r>
                <a:r>
                  <a:rPr lang="en-US" sz="1400" spc="-20" dirty="0"/>
                  <a:t>transformation </a:t>
                </a:r>
                <a:r>
                  <a:rPr lang="en-US" sz="1400" spc="-40" dirty="0"/>
                  <a:t>is </a:t>
                </a:r>
                <a:r>
                  <a:rPr lang="en-US" sz="1400" spc="-20" dirty="0"/>
                  <a:t>the </a:t>
                </a:r>
                <a:r>
                  <a:rPr lang="en-US" sz="1400" spc="-35" dirty="0"/>
                  <a:t>square </a:t>
                </a:r>
                <a:r>
                  <a:rPr lang="en-US" sz="1400" spc="-10" dirty="0"/>
                  <a:t>root: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1400" b="1" i="1" spc="-1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1400" b="1" i="1" spc="-1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rad>
                  </m:oMath>
                </a14:m>
                <a:r>
                  <a:rPr lang="ar-AE" sz="1400" b="1" spc="120" dirty="0"/>
                  <a:t> </a:t>
                </a:r>
                <a:r>
                  <a:rPr lang="en-US" sz="1400" spc="-35" dirty="0"/>
                  <a:t>especially useful </a:t>
                </a:r>
                <a:r>
                  <a:rPr lang="en-US" sz="1400" spc="-25" dirty="0"/>
                  <a:t>when </a:t>
                </a:r>
                <a:r>
                  <a:rPr lang="en-US" sz="1400" spc="-20" dirty="0"/>
                  <a:t>the </a:t>
                </a:r>
                <a:r>
                  <a:rPr lang="en-US" sz="1400" b="1" spc="-30" dirty="0"/>
                  <a:t>response </a:t>
                </a:r>
                <a:r>
                  <a:rPr lang="en-US" sz="1400" b="1" spc="-40" dirty="0"/>
                  <a:t>variable is</a:t>
                </a:r>
                <a:r>
                  <a:rPr lang="en-US" sz="1400" b="1" spc="195" dirty="0"/>
                  <a:t> </a:t>
                </a:r>
                <a:r>
                  <a:rPr lang="en-US" sz="1400" b="1" spc="-10" dirty="0"/>
                  <a:t>counts</a:t>
                </a:r>
                <a:r>
                  <a:rPr lang="en-US" sz="1400" spc="-10" dirty="0"/>
                  <a:t>.</a:t>
                </a:r>
                <a:endParaRPr lang="en-US" sz="1400" dirty="0">
                  <a:latin typeface="Times New Roman"/>
                  <a:cs typeface="Times New Roman"/>
                </a:endParaRPr>
              </a:p>
              <a:p>
                <a:pPr marL="194310" marR="60960" indent="-182245">
                  <a:lnSpc>
                    <a:spcPct val="100000"/>
                  </a:lnSpc>
                  <a:spcBef>
                    <a:spcPts val="170"/>
                  </a:spcBef>
                </a:pPr>
                <a:r>
                  <a:rPr lang="en-US" sz="14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400" spc="-45" dirty="0"/>
                  <a:t>These </a:t>
                </a:r>
                <a:r>
                  <a:rPr lang="en-US" sz="1400" spc="-25" dirty="0"/>
                  <a:t>transformations </a:t>
                </a:r>
                <a:r>
                  <a:rPr lang="en-US" sz="1400" spc="-35" dirty="0"/>
                  <a:t>may also </a:t>
                </a:r>
                <a:r>
                  <a:rPr lang="en-US" sz="1400" spc="-20" dirty="0"/>
                  <a:t>be </a:t>
                </a:r>
                <a:r>
                  <a:rPr lang="en-US" sz="1400" spc="-35" dirty="0"/>
                  <a:t>useful </a:t>
                </a:r>
                <a:r>
                  <a:rPr lang="en-US" sz="1400" spc="-25" dirty="0"/>
                  <a:t>when </a:t>
                </a:r>
                <a:r>
                  <a:rPr lang="en-US" sz="1400" spc="-20" dirty="0"/>
                  <a:t>the  </a:t>
                </a:r>
                <a:r>
                  <a:rPr lang="en-US" sz="1400" spc="-30" dirty="0"/>
                  <a:t>relationship </a:t>
                </a:r>
                <a:r>
                  <a:rPr lang="en-US" sz="1400" spc="-40" dirty="0"/>
                  <a:t>is </a:t>
                </a:r>
                <a:r>
                  <a:rPr lang="en-US" sz="1400" u="sng" spc="-35" dirty="0"/>
                  <a:t>non-linear</a:t>
                </a:r>
                <a:r>
                  <a:rPr lang="en-US" sz="1400" spc="-35" dirty="0"/>
                  <a:t>, </a:t>
                </a:r>
                <a:r>
                  <a:rPr lang="en-US" sz="1400" dirty="0"/>
                  <a:t>but </a:t>
                </a:r>
                <a:r>
                  <a:rPr lang="en-US" sz="1400" spc="-40" dirty="0"/>
                  <a:t>in </a:t>
                </a:r>
                <a:r>
                  <a:rPr lang="en-US" sz="1400" spc="-20" dirty="0"/>
                  <a:t>those </a:t>
                </a:r>
                <a:r>
                  <a:rPr lang="en-US" sz="1400" spc="-30" dirty="0"/>
                  <a:t>cases </a:t>
                </a:r>
                <a:r>
                  <a:rPr lang="en-US" sz="1400" i="1" spc="-50" dirty="0"/>
                  <a:t>a </a:t>
                </a:r>
                <a:r>
                  <a:rPr lang="en-US" sz="1400" i="1" spc="-30" dirty="0"/>
                  <a:t>polynomial  </a:t>
                </a:r>
                <a:r>
                  <a:rPr lang="en-US" sz="1400" i="1" spc="-35" dirty="0"/>
                  <a:t>regression may also </a:t>
                </a:r>
                <a:r>
                  <a:rPr lang="en-US" sz="1400" i="1" spc="-20" dirty="0"/>
                  <a:t>be</a:t>
                </a:r>
                <a:r>
                  <a:rPr lang="en-US" sz="1400" i="1" spc="100" dirty="0"/>
                  <a:t> </a:t>
                </a:r>
                <a:r>
                  <a:rPr lang="en-US" sz="1400" i="1" spc="-25" dirty="0"/>
                  <a:t>needed</a:t>
                </a:r>
                <a:r>
                  <a:rPr lang="en-US" sz="1400" spc="-25" dirty="0"/>
                  <a:t>.</a:t>
                </a:r>
                <a:endParaRPr lang="en-US" sz="1400" dirty="0">
                  <a:latin typeface="DejaVu Serif"/>
                  <a:cs typeface="DejaVu Serif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36" y="511175"/>
                <a:ext cx="4419600" cy="1200137"/>
              </a:xfrm>
              <a:prstGeom prst="rect">
                <a:avLst/>
              </a:prstGeom>
              <a:blipFill>
                <a:blip r:embed="rId2"/>
                <a:stretch>
                  <a:fillRect l="-138" t="-1015" b="-4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129081" y="1714487"/>
                <a:ext cx="208319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9081" y="1714487"/>
                <a:ext cx="2083199" cy="276999"/>
              </a:xfrm>
              <a:prstGeom prst="rect">
                <a:avLst/>
              </a:prstGeom>
              <a:blipFill>
                <a:blip r:embed="rId3"/>
                <a:stretch>
                  <a:fillRect l="-2339" t="-23913" r="-877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767200"/>
      </p:ext>
    </p:extLst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833907"/>
            <a:ext cx="2140839" cy="1225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Housekeeping</a:t>
            </a:r>
            <a:endParaRPr lang="en-US" sz="1050" spc="2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2. Application Exercise 7.1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3. Transformations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rgbClr val="024F84"/>
                </a:solidFill>
                <a:latin typeface="Arial"/>
                <a:cs typeface="Arial"/>
              </a:rPr>
              <a:t>4. Case Study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2652850"/>
      </p:ext>
    </p:extLst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4733" y="57937"/>
            <a:ext cx="118808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Data </a:t>
            </a:r>
            <a:r>
              <a:rPr spc="25" dirty="0"/>
              <a:t>from </a:t>
            </a:r>
            <a:r>
              <a:rPr spc="20" dirty="0"/>
              <a:t>the</a:t>
            </a:r>
            <a:r>
              <a:rPr spc="-55" dirty="0"/>
              <a:t> </a:t>
            </a:r>
            <a:r>
              <a:rPr spc="10" dirty="0"/>
              <a:t>ACS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2706" y="452298"/>
            <a:ext cx="3873500" cy="223612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27329" indent="-158750">
              <a:lnSpc>
                <a:spcPct val="100000"/>
              </a:lnSpc>
              <a:spcBef>
                <a:spcPts val="3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0" dirty="0">
                <a:solidFill>
                  <a:srgbClr val="C00000"/>
                </a:solidFill>
                <a:latin typeface="Courier New"/>
                <a:cs typeface="Courier New"/>
              </a:rPr>
              <a:t>income</a:t>
            </a:r>
            <a:r>
              <a:rPr sz="800" spc="-50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800" spc="-45" dirty="0">
                <a:solidFill>
                  <a:srgbClr val="C00000"/>
                </a:solidFill>
                <a:latin typeface="Arial"/>
                <a:cs typeface="Arial"/>
              </a:rPr>
              <a:t>Yearly </a:t>
            </a:r>
            <a:r>
              <a:rPr sz="800" spc="-15" dirty="0">
                <a:solidFill>
                  <a:srgbClr val="C00000"/>
                </a:solidFill>
                <a:latin typeface="Arial"/>
                <a:cs typeface="Arial"/>
              </a:rPr>
              <a:t>income </a:t>
            </a:r>
            <a:r>
              <a:rPr sz="800" spc="-30" dirty="0">
                <a:solidFill>
                  <a:srgbClr val="C00000"/>
                </a:solidFill>
                <a:latin typeface="Arial"/>
                <a:cs typeface="Arial"/>
              </a:rPr>
              <a:t>(wages </a:t>
            </a:r>
            <a:r>
              <a:rPr sz="800" spc="-15" dirty="0">
                <a:solidFill>
                  <a:srgbClr val="C00000"/>
                </a:solidFill>
                <a:latin typeface="Arial"/>
                <a:cs typeface="Arial"/>
              </a:rPr>
              <a:t>and</a:t>
            </a:r>
            <a:r>
              <a:rPr sz="800" spc="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C00000"/>
                </a:solidFill>
                <a:latin typeface="Arial"/>
                <a:cs typeface="Arial"/>
              </a:rPr>
              <a:t>salaries)</a:t>
            </a:r>
            <a:endParaRPr sz="800" dirty="0">
              <a:solidFill>
                <a:srgbClr val="C0000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employment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Employment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status,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not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in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labor force, unemployed,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6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employed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hrs_work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35" dirty="0">
                <a:solidFill>
                  <a:srgbClr val="0070C0"/>
                </a:solidFill>
                <a:latin typeface="Arial"/>
                <a:cs typeface="Arial"/>
              </a:rPr>
              <a:t>Weekly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hours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 worked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0" dirty="0">
                <a:solidFill>
                  <a:srgbClr val="0070C0"/>
                </a:solidFill>
                <a:latin typeface="Courier New"/>
                <a:cs typeface="Courier New"/>
              </a:rPr>
              <a:t>race</a:t>
            </a:r>
            <a:r>
              <a:rPr sz="800" spc="-50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Race,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White,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Black,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Asian,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other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45" dirty="0">
                <a:solidFill>
                  <a:srgbClr val="0070C0"/>
                </a:solidFill>
                <a:latin typeface="Courier New"/>
                <a:cs typeface="Courier New"/>
              </a:rPr>
              <a:t>age</a:t>
            </a:r>
            <a:r>
              <a:rPr sz="800" spc="-45" dirty="0">
                <a:solidFill>
                  <a:srgbClr val="0070C0"/>
                </a:solidFill>
                <a:latin typeface="Arial"/>
                <a:cs typeface="Arial"/>
              </a:rPr>
              <a:t>:</a:t>
            </a:r>
            <a:r>
              <a:rPr sz="800" spc="6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Age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0" dirty="0">
                <a:solidFill>
                  <a:srgbClr val="0070C0"/>
                </a:solidFill>
                <a:latin typeface="Courier New"/>
                <a:cs typeface="Courier New"/>
              </a:rPr>
              <a:t>gender</a:t>
            </a:r>
            <a:r>
              <a:rPr sz="800" spc="-50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gender,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male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female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citizens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Whether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respondent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sz="800" spc="-35" dirty="0">
                <a:solidFill>
                  <a:srgbClr val="0070C0"/>
                </a:solidFill>
                <a:latin typeface="Arial"/>
                <a:cs typeface="Arial"/>
              </a:rPr>
              <a:t>a US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citizen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114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not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90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time_to_work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45" dirty="0">
                <a:solidFill>
                  <a:srgbClr val="0070C0"/>
                </a:solidFill>
                <a:latin typeface="Arial"/>
                <a:cs typeface="Arial"/>
              </a:rPr>
              <a:t>Travel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time </a:t>
            </a:r>
            <a:r>
              <a:rPr sz="800" dirty="0">
                <a:solidFill>
                  <a:srgbClr val="0070C0"/>
                </a:solidFill>
                <a:latin typeface="Arial"/>
                <a:cs typeface="Arial"/>
              </a:rPr>
              <a:t>to</a:t>
            </a:r>
            <a:r>
              <a:rPr sz="800" spc="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work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158750">
              <a:lnSpc>
                <a:spcPct val="100000"/>
              </a:lnSpc>
              <a:spcBef>
                <a:spcPts val="284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0" dirty="0">
                <a:solidFill>
                  <a:srgbClr val="0070C0"/>
                </a:solidFill>
                <a:latin typeface="Courier New"/>
                <a:cs typeface="Courier New"/>
              </a:rPr>
              <a:t>lang</a:t>
            </a:r>
            <a:r>
              <a:rPr sz="800" spc="-50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Language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spoken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at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home,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English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4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other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214629">
              <a:lnSpc>
                <a:spcPct val="100000"/>
              </a:lnSpc>
              <a:spcBef>
                <a:spcPts val="284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married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Whether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respondent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married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4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not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214629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45" dirty="0">
                <a:solidFill>
                  <a:srgbClr val="0070C0"/>
                </a:solidFill>
                <a:latin typeface="Courier New"/>
                <a:cs typeface="Courier New"/>
              </a:rPr>
              <a:t>edu</a:t>
            </a:r>
            <a:r>
              <a:rPr sz="800" spc="-4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Education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level,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hs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lower,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college,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5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grad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indent="-214629">
              <a:lnSpc>
                <a:spcPct val="100000"/>
              </a:lnSpc>
              <a:spcBef>
                <a:spcPts val="28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disability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Whether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respondent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disabled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800" spc="3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not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7329" marR="5080" indent="-214629">
              <a:lnSpc>
                <a:spcPts val="950"/>
              </a:lnSpc>
              <a:spcBef>
                <a:spcPts val="325"/>
              </a:spcBef>
              <a:buClr>
                <a:srgbClr val="024F84"/>
              </a:buClr>
              <a:buFont typeface="Arial"/>
              <a:buAutoNum type="arabicPeriod"/>
              <a:tabLst>
                <a:tab pos="227965" algn="l"/>
              </a:tabLst>
            </a:pPr>
            <a:r>
              <a:rPr sz="800" spc="-55" dirty="0">
                <a:solidFill>
                  <a:srgbClr val="0070C0"/>
                </a:solidFill>
                <a:latin typeface="Courier New"/>
                <a:cs typeface="Courier New"/>
              </a:rPr>
              <a:t>birth_qrtr</a:t>
            </a:r>
            <a:r>
              <a:rPr sz="800" spc="-55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Quarter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in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which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respondent </a:t>
            </a:r>
            <a:r>
              <a:rPr sz="800" spc="-25" dirty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born,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jan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thru </a:t>
            </a:r>
            <a:r>
              <a:rPr sz="800" spc="-35" dirty="0">
                <a:solidFill>
                  <a:srgbClr val="0070C0"/>
                </a:solidFill>
                <a:latin typeface="Arial"/>
                <a:cs typeface="Arial"/>
              </a:rPr>
              <a:t>mar,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apr thru </a:t>
            </a:r>
            <a:r>
              <a:rPr sz="800" spc="-20" dirty="0">
                <a:solidFill>
                  <a:srgbClr val="0070C0"/>
                </a:solidFill>
                <a:latin typeface="Arial"/>
                <a:cs typeface="Arial"/>
              </a:rPr>
              <a:t>jun, </a:t>
            </a:r>
            <a:r>
              <a:rPr sz="800" spc="-30" dirty="0">
                <a:solidFill>
                  <a:srgbClr val="0070C0"/>
                </a:solidFill>
                <a:latin typeface="Arial"/>
                <a:cs typeface="Arial"/>
              </a:rPr>
              <a:t>jul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thru  sep, </a:t>
            </a:r>
            <a:r>
              <a:rPr sz="800" spc="-10" dirty="0">
                <a:solidFill>
                  <a:srgbClr val="0070C0"/>
                </a:solidFill>
                <a:latin typeface="Arial"/>
                <a:cs typeface="Arial"/>
              </a:rPr>
              <a:t>or </a:t>
            </a:r>
            <a:r>
              <a:rPr sz="800" spc="5" dirty="0">
                <a:solidFill>
                  <a:srgbClr val="0070C0"/>
                </a:solidFill>
                <a:latin typeface="Arial"/>
                <a:cs typeface="Arial"/>
              </a:rPr>
              <a:t>oct </a:t>
            </a:r>
            <a:r>
              <a:rPr sz="800" spc="-15" dirty="0">
                <a:solidFill>
                  <a:srgbClr val="0070C0"/>
                </a:solidFill>
                <a:latin typeface="Arial"/>
                <a:cs typeface="Arial"/>
              </a:rPr>
              <a:t>thru</a:t>
            </a:r>
            <a:r>
              <a:rPr sz="800" spc="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0070C0"/>
                </a:solidFill>
                <a:latin typeface="Arial"/>
                <a:cs typeface="Arial"/>
              </a:rPr>
              <a:t>dec</a:t>
            </a:r>
            <a:endParaRPr sz="8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4741" y="57937"/>
            <a:ext cx="13779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Load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subset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28493" y="58115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636" y="58115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5524" y="523367"/>
            <a:ext cx="4097020" cy="384810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  <a:tabLst>
                <a:tab pos="1102995" algn="l"/>
              </a:tabLst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&lt;-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	</a:t>
            </a:r>
            <a:r>
              <a:rPr sz="1000" spc="-105" dirty="0">
                <a:solidFill>
                  <a:srgbClr val="0000FF"/>
                </a:solidFill>
                <a:latin typeface="Courier New"/>
                <a:cs typeface="Courier New"/>
              </a:rPr>
              <a:t>&gt;</a:t>
            </a:r>
            <a:endParaRPr sz="1000" dirty="0">
              <a:latin typeface="Courier New"/>
              <a:cs typeface="Courier New"/>
            </a:endParaRPr>
          </a:p>
          <a:p>
            <a:pPr marL="173355">
              <a:lnSpc>
                <a:spcPts val="1200"/>
              </a:lnSpc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filter(employment == "employed", income &gt; 0)</a:t>
            </a:r>
            <a:endParaRPr sz="10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833907"/>
            <a:ext cx="2140839" cy="1225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Housekeeping</a:t>
            </a:r>
            <a:endParaRPr lang="en-US" sz="1050" spc="2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rgbClr val="024F84"/>
                </a:solidFill>
                <a:latin typeface="Arial"/>
                <a:cs typeface="Arial"/>
              </a:rPr>
              <a:t>2. Application Exercise 7.1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3. Transformations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4. Case Study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79549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29586" y="57937"/>
            <a:ext cx="2482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Aside: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categorical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(factor)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variables in</a:t>
            </a:r>
            <a:r>
              <a:rPr sz="105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63495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638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27048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4191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5524" y="496570"/>
            <a:ext cx="4097020" cy="536575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73355" marR="2454275" indent="-133350">
              <a:lnSpc>
                <a:spcPct val="100000"/>
              </a:lnSpc>
              <a:spcBef>
                <a:spcPts val="155"/>
              </a:spcBef>
              <a:tabLst>
                <a:tab pos="638175" algn="l"/>
                <a:tab pos="1501775" algn="l"/>
              </a:tabLst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	</a:t>
            </a:r>
            <a:r>
              <a:rPr sz="1000" spc="-10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select(employment)	</a:t>
            </a:r>
            <a:r>
              <a:rPr sz="1000" spc="-49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table()</a:t>
            </a:r>
            <a:endParaRPr sz="1000">
              <a:latin typeface="Courier New"/>
              <a:cs typeface="Courier New"/>
            </a:endParaRPr>
          </a:p>
        </p:txBody>
      </p:sp>
    </p:spTree>
  </p:cSld>
  <p:clrMapOvr>
    <a:masterClrMapping/>
  </p:clrMapOvr>
  <p:transition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29586" y="57937"/>
            <a:ext cx="2482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Aside: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categorical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(factor)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variables in</a:t>
            </a:r>
            <a:r>
              <a:rPr sz="105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63495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638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27048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4191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5524" y="496570"/>
            <a:ext cx="4097020" cy="536575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73355" marR="2454275" indent="-133350">
              <a:lnSpc>
                <a:spcPct val="100000"/>
              </a:lnSpc>
              <a:spcBef>
                <a:spcPts val="155"/>
              </a:spcBef>
              <a:tabLst>
                <a:tab pos="638175" algn="l"/>
                <a:tab pos="1501775" algn="l"/>
              </a:tabLst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	</a:t>
            </a:r>
            <a:r>
              <a:rPr sz="1000" spc="-10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select(employment)	</a:t>
            </a:r>
            <a:r>
              <a:rPr sz="1000" spc="-49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table()</a:t>
            </a:r>
            <a:endParaRPr sz="1000" dirty="0">
              <a:latin typeface="Courier New"/>
              <a:cs typeface="Courier Ne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52996" y="1212469"/>
          <a:ext cx="4098290" cy="383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5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R="288925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spc="-8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not in labor</a:t>
                      </a:r>
                      <a:r>
                        <a:rPr sz="1000" spc="-14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000" spc="-8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force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L w="6350">
                      <a:solidFill>
                        <a:srgbClr val="7F7F7F"/>
                      </a:solidFill>
                      <a:prstDash val="solid"/>
                    </a:lnL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55600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unemployed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27660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employed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R="288925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6350">
                      <a:solidFill>
                        <a:srgbClr val="7F7F7F"/>
                      </a:solidFill>
                      <a:prstDash val="solid"/>
                    </a:lnL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0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7660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787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437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Aside: </a:t>
            </a:r>
            <a:r>
              <a:rPr spc="25" dirty="0"/>
              <a:t>categorical </a:t>
            </a:r>
            <a:r>
              <a:rPr spc="5" dirty="0"/>
              <a:t>(factor) </a:t>
            </a:r>
            <a:r>
              <a:rPr spc="10" dirty="0"/>
              <a:t>variables in</a:t>
            </a:r>
            <a:r>
              <a:rPr spc="65" dirty="0"/>
              <a:t> </a:t>
            </a:r>
            <a:r>
              <a:rPr spc="-15" dirty="0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963495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638" y="554482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27048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4191" y="706374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5524" y="496570"/>
            <a:ext cx="4097020" cy="536575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73355" marR="2454275" indent="-133350">
              <a:lnSpc>
                <a:spcPct val="100000"/>
              </a:lnSpc>
              <a:spcBef>
                <a:spcPts val="155"/>
              </a:spcBef>
              <a:tabLst>
                <a:tab pos="638175" algn="l"/>
                <a:tab pos="1501775" algn="l"/>
              </a:tabLst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	</a:t>
            </a:r>
            <a:r>
              <a:rPr sz="1000" spc="-10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select(employment)	</a:t>
            </a:r>
            <a:r>
              <a:rPr sz="1000" spc="-49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table()</a:t>
            </a:r>
            <a:endParaRPr sz="1000">
              <a:latin typeface="Courier New"/>
              <a:cs typeface="Courier Ne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52996" y="1212469"/>
          <a:ext cx="4098290" cy="383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5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R="288925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spc="-8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not in labor</a:t>
                      </a:r>
                      <a:r>
                        <a:rPr sz="1000" spc="-14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000" spc="-8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force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L w="6350">
                      <a:solidFill>
                        <a:srgbClr val="7F7F7F"/>
                      </a:solidFill>
                      <a:prstDash val="solid"/>
                    </a:lnL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55600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unemployed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27660" algn="r">
                        <a:lnSpc>
                          <a:spcPts val="1150"/>
                        </a:lnSpc>
                        <a:spcBef>
                          <a:spcPts val="155"/>
                        </a:spcBef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employed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9685" marB="0"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R="288925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6350">
                      <a:solidFill>
                        <a:srgbClr val="7F7F7F"/>
                      </a:solidFill>
                      <a:prstDash val="solid"/>
                    </a:lnL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0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7660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7F7F7F"/>
                          </a:solidFill>
                          <a:latin typeface="Courier New"/>
                          <a:cs typeface="Courier New"/>
                        </a:rPr>
                        <a:t>787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963495" y="2138045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0638" y="2138045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27048" y="2289936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94191" y="2289936"/>
            <a:ext cx="60325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5524" y="1776476"/>
            <a:ext cx="4097020" cy="789319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155"/>
              </a:spcBef>
            </a:pPr>
            <a:r>
              <a:rPr sz="1000" b="1" spc="-80" dirty="0">
                <a:solidFill>
                  <a:srgbClr val="C00000"/>
                </a:solidFill>
                <a:latin typeface="Courier New"/>
                <a:cs typeface="Courier New"/>
              </a:rPr>
              <a:t>acs_emp &lt;- droplevels(acs_emp) # overwrite</a:t>
            </a:r>
            <a:r>
              <a:rPr sz="1000" b="1" spc="-7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sz="1000" b="1" spc="-80" dirty="0">
                <a:solidFill>
                  <a:srgbClr val="C00000"/>
                </a:solidFill>
                <a:latin typeface="Courier New"/>
                <a:cs typeface="Courier New"/>
              </a:rPr>
              <a:t>acs_emp</a:t>
            </a:r>
            <a:endParaRPr sz="1000" b="1" dirty="0">
              <a:solidFill>
                <a:srgbClr val="C00000"/>
              </a:solidFill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73355" marR="2454275" indent="-133350">
              <a:lnSpc>
                <a:spcPct val="100000"/>
              </a:lnSpc>
              <a:tabLst>
                <a:tab pos="638175" algn="l"/>
                <a:tab pos="1501775" algn="l"/>
              </a:tabLst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	</a:t>
            </a:r>
            <a:r>
              <a:rPr sz="1000" spc="-10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select(employment)	</a:t>
            </a:r>
            <a:r>
              <a:rPr sz="1000" spc="-495" dirty="0">
                <a:solidFill>
                  <a:srgbClr val="0000FF"/>
                </a:solidFill>
                <a:latin typeface="Courier New"/>
                <a:cs typeface="Courier New"/>
              </a:rPr>
              <a:t>&gt; 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table()</a:t>
            </a:r>
            <a:endParaRPr sz="1000" dirty="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5524" y="2796032"/>
            <a:ext cx="4097020" cy="384810"/>
          </a:xfrm>
          <a:prstGeom prst="rect">
            <a:avLst/>
          </a:prstGeom>
          <a:ln w="5054">
            <a:solidFill>
              <a:srgbClr val="7F7F7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</a:pPr>
            <a:r>
              <a:rPr sz="1000" spc="-80" dirty="0">
                <a:solidFill>
                  <a:srgbClr val="7F7F7F"/>
                </a:solidFill>
                <a:latin typeface="Courier New"/>
                <a:cs typeface="Courier New"/>
              </a:rPr>
              <a:t>employed</a:t>
            </a:r>
            <a:endParaRPr sz="1000">
              <a:latin typeface="Courier New"/>
              <a:cs typeface="Courier New"/>
            </a:endParaRPr>
          </a:p>
          <a:p>
            <a:pPr marL="372110">
              <a:lnSpc>
                <a:spcPts val="1200"/>
              </a:lnSpc>
            </a:pPr>
            <a:r>
              <a:rPr sz="1000" spc="-80" dirty="0">
                <a:solidFill>
                  <a:srgbClr val="7F7F7F"/>
                </a:solidFill>
                <a:latin typeface="Courier New"/>
                <a:cs typeface="Courier New"/>
              </a:rPr>
              <a:t>787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97212" y="1932799"/>
            <a:ext cx="2215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rgbClr val="C00000"/>
                </a:solidFill>
              </a:rPr>
              <a:t>*The inference() function may give you errors if your </a:t>
            </a:r>
            <a:r>
              <a:rPr lang="en-US" sz="900" i="1" dirty="0" err="1" smtClean="0">
                <a:solidFill>
                  <a:srgbClr val="C00000"/>
                </a:solidFill>
              </a:rPr>
              <a:t>dataframe</a:t>
            </a:r>
            <a:r>
              <a:rPr lang="en-US" sz="900" i="1" dirty="0" smtClean="0">
                <a:solidFill>
                  <a:srgbClr val="C00000"/>
                </a:solidFill>
              </a:rPr>
              <a:t> has had some of it’s original levels filtered completely out and you don’t run the </a:t>
            </a:r>
            <a:r>
              <a:rPr lang="en-US" sz="900" b="1" i="1" dirty="0" err="1" smtClean="0">
                <a:solidFill>
                  <a:srgbClr val="C00000"/>
                </a:solidFill>
              </a:rPr>
              <a:t>droplevels</a:t>
            </a:r>
            <a:r>
              <a:rPr lang="en-US" sz="900" b="1" i="1" dirty="0" smtClean="0">
                <a:solidFill>
                  <a:srgbClr val="C00000"/>
                </a:solidFill>
              </a:rPr>
              <a:t>() </a:t>
            </a:r>
            <a:r>
              <a:rPr lang="en-US" sz="900" i="1" dirty="0" smtClean="0">
                <a:solidFill>
                  <a:srgbClr val="C00000"/>
                </a:solidFill>
              </a:rPr>
              <a:t>function.</a:t>
            </a:r>
            <a:endParaRPr lang="en-US" sz="9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5686" y="57937"/>
            <a:ext cx="66738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Full</a:t>
            </a:r>
            <a:r>
              <a:rPr spc="-45" dirty="0"/>
              <a:t> </a:t>
            </a:r>
            <a:r>
              <a:rPr spc="3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94335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20" dirty="0">
                <a:latin typeface="Arial"/>
                <a:cs typeface="Arial"/>
              </a:rPr>
              <a:t>Suppose we </a:t>
            </a:r>
            <a:r>
              <a:rPr sz="1200" spc="-35" dirty="0">
                <a:latin typeface="Arial"/>
                <a:cs typeface="Arial"/>
              </a:rPr>
              <a:t>only </a:t>
            </a:r>
            <a:r>
              <a:rPr sz="1200" spc="-15" dirty="0">
                <a:latin typeface="Arial"/>
                <a:cs typeface="Arial"/>
              </a:rPr>
              <a:t>want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consider the </a:t>
            </a:r>
            <a:r>
              <a:rPr sz="1200" spc="-25" dirty="0">
                <a:latin typeface="Arial"/>
                <a:cs typeface="Arial"/>
              </a:rPr>
              <a:t>following </a:t>
            </a:r>
            <a:r>
              <a:rPr sz="1200" spc="-30" dirty="0">
                <a:latin typeface="Arial"/>
                <a:cs typeface="Arial"/>
              </a:rPr>
              <a:t>explanatory  </a:t>
            </a:r>
            <a:r>
              <a:rPr sz="1200" spc="-35" dirty="0">
                <a:latin typeface="Arial"/>
                <a:cs typeface="Arial"/>
              </a:rPr>
              <a:t>variables: </a:t>
            </a:r>
            <a:r>
              <a:rPr sz="1200" spc="-95" dirty="0">
                <a:latin typeface="Courier New"/>
                <a:cs typeface="Courier New"/>
              </a:rPr>
              <a:t>hrs_work</a:t>
            </a:r>
            <a:r>
              <a:rPr sz="1200" spc="-95" dirty="0">
                <a:latin typeface="Arial"/>
                <a:cs typeface="Arial"/>
              </a:rPr>
              <a:t>, </a:t>
            </a:r>
            <a:r>
              <a:rPr sz="1200" spc="-85" dirty="0">
                <a:latin typeface="Courier New"/>
                <a:cs typeface="Courier New"/>
              </a:rPr>
              <a:t>race</a:t>
            </a:r>
            <a:r>
              <a:rPr sz="1200" spc="-85" dirty="0">
                <a:latin typeface="Arial"/>
                <a:cs typeface="Arial"/>
              </a:rPr>
              <a:t>, </a:t>
            </a:r>
            <a:r>
              <a:rPr sz="1200" spc="-80" dirty="0">
                <a:latin typeface="Courier New"/>
                <a:cs typeface="Courier New"/>
              </a:rPr>
              <a:t>age</a:t>
            </a:r>
            <a:r>
              <a:rPr sz="1200" spc="-80" dirty="0">
                <a:latin typeface="Arial"/>
                <a:cs typeface="Arial"/>
              </a:rPr>
              <a:t>, </a:t>
            </a:r>
            <a:r>
              <a:rPr sz="1200" spc="-95" dirty="0">
                <a:latin typeface="Courier New"/>
                <a:cs typeface="Courier New"/>
              </a:rPr>
              <a:t>gender</a:t>
            </a:r>
            <a:r>
              <a:rPr sz="1200" spc="-95" dirty="0">
                <a:latin typeface="Arial"/>
                <a:cs typeface="Arial"/>
              </a:rPr>
              <a:t>,</a:t>
            </a:r>
            <a:r>
              <a:rPr sz="1200" spc="-140" dirty="0">
                <a:latin typeface="Arial"/>
                <a:cs typeface="Arial"/>
              </a:rPr>
              <a:t> </a:t>
            </a:r>
            <a:r>
              <a:rPr sz="1200" spc="-95" dirty="0">
                <a:latin typeface="Courier New"/>
                <a:cs typeface="Courier New"/>
              </a:rPr>
              <a:t>citizen</a:t>
            </a:r>
            <a:r>
              <a:rPr sz="1200" spc="-95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524" y="914781"/>
            <a:ext cx="4097020" cy="327654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m_full = </a:t>
            </a:r>
            <a:r>
              <a:rPr sz="1000" b="1" spc="-80" dirty="0">
                <a:solidFill>
                  <a:srgbClr val="0000FF"/>
                </a:solidFill>
                <a:latin typeface="Courier New"/>
                <a:cs typeface="Courier New"/>
              </a:rPr>
              <a:t>lm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sz="1000" spc="-80" dirty="0">
                <a:solidFill>
                  <a:srgbClr val="C00000"/>
                </a:solidFill>
                <a:latin typeface="Courier New"/>
                <a:cs typeface="Courier New"/>
              </a:rPr>
              <a:t>income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 ~ hrs_work + race + age +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gender</a:t>
            </a:r>
            <a:endParaRPr sz="1000" dirty="0">
              <a:latin typeface="Courier New"/>
              <a:cs typeface="Courier New"/>
            </a:endParaRPr>
          </a:p>
          <a:p>
            <a:pPr marL="306070">
              <a:lnSpc>
                <a:spcPts val="1200"/>
              </a:lnSpc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+ citizen, data =</a:t>
            </a:r>
            <a:r>
              <a:rPr sz="1000" spc="-8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acs_emp)</a:t>
            </a:r>
            <a:endParaRPr sz="10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>
    <p:cut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45686" y="57937"/>
            <a:ext cx="66738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Full</a:t>
            </a:r>
            <a:r>
              <a:rPr sz="10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model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411" y="426453"/>
            <a:ext cx="394335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20" dirty="0">
                <a:solidFill>
                  <a:srgbClr val="000000"/>
                </a:solidFill>
              </a:rPr>
              <a:t>Suppose we </a:t>
            </a:r>
            <a:r>
              <a:rPr sz="1200" spc="-35" dirty="0">
                <a:solidFill>
                  <a:srgbClr val="000000"/>
                </a:solidFill>
              </a:rPr>
              <a:t>only </a:t>
            </a:r>
            <a:r>
              <a:rPr sz="1200" spc="-15" dirty="0">
                <a:solidFill>
                  <a:srgbClr val="000000"/>
                </a:solidFill>
              </a:rPr>
              <a:t>want </a:t>
            </a:r>
            <a:r>
              <a:rPr sz="1200" spc="5" dirty="0">
                <a:solidFill>
                  <a:srgbClr val="000000"/>
                </a:solidFill>
              </a:rPr>
              <a:t>to </a:t>
            </a:r>
            <a:r>
              <a:rPr sz="1200" spc="-20" dirty="0">
                <a:solidFill>
                  <a:srgbClr val="000000"/>
                </a:solidFill>
              </a:rPr>
              <a:t>consider the </a:t>
            </a:r>
            <a:r>
              <a:rPr sz="1200" spc="-25" dirty="0">
                <a:solidFill>
                  <a:srgbClr val="000000"/>
                </a:solidFill>
              </a:rPr>
              <a:t>following </a:t>
            </a:r>
            <a:r>
              <a:rPr sz="1200" spc="-30" dirty="0">
                <a:solidFill>
                  <a:srgbClr val="000000"/>
                </a:solidFill>
              </a:rPr>
              <a:t>explanatory  </a:t>
            </a:r>
            <a:r>
              <a:rPr sz="1200" spc="-35" dirty="0">
                <a:solidFill>
                  <a:srgbClr val="000000"/>
                </a:solidFill>
              </a:rPr>
              <a:t>variables: </a:t>
            </a:r>
            <a:r>
              <a:rPr sz="1200" spc="-95" dirty="0">
                <a:solidFill>
                  <a:srgbClr val="000000"/>
                </a:solidFill>
                <a:latin typeface="Courier New"/>
                <a:cs typeface="Courier New"/>
              </a:rPr>
              <a:t>hrs_work</a:t>
            </a:r>
            <a:r>
              <a:rPr sz="1200" spc="-95" dirty="0">
                <a:solidFill>
                  <a:srgbClr val="000000"/>
                </a:solidFill>
              </a:rPr>
              <a:t>, </a:t>
            </a:r>
            <a:r>
              <a:rPr sz="1200" spc="-85" dirty="0">
                <a:solidFill>
                  <a:srgbClr val="000000"/>
                </a:solidFill>
                <a:latin typeface="Courier New"/>
                <a:cs typeface="Courier New"/>
              </a:rPr>
              <a:t>race</a:t>
            </a:r>
            <a:r>
              <a:rPr sz="1200" spc="-85" dirty="0">
                <a:solidFill>
                  <a:srgbClr val="000000"/>
                </a:solidFill>
              </a:rPr>
              <a:t>, </a:t>
            </a:r>
            <a:r>
              <a:rPr sz="1200" spc="-80" dirty="0">
                <a:solidFill>
                  <a:srgbClr val="000000"/>
                </a:solidFill>
                <a:latin typeface="Courier New"/>
                <a:cs typeface="Courier New"/>
              </a:rPr>
              <a:t>age</a:t>
            </a:r>
            <a:r>
              <a:rPr sz="1200" spc="-80" dirty="0">
                <a:solidFill>
                  <a:srgbClr val="000000"/>
                </a:solidFill>
              </a:rPr>
              <a:t>, </a:t>
            </a:r>
            <a:r>
              <a:rPr sz="1200" spc="-95" dirty="0">
                <a:solidFill>
                  <a:srgbClr val="000000"/>
                </a:solidFill>
                <a:latin typeface="Courier New"/>
                <a:cs typeface="Courier New"/>
              </a:rPr>
              <a:t>gender</a:t>
            </a:r>
            <a:r>
              <a:rPr sz="1200" spc="-95" dirty="0">
                <a:solidFill>
                  <a:srgbClr val="000000"/>
                </a:solidFill>
              </a:rPr>
              <a:t>,</a:t>
            </a:r>
            <a:r>
              <a:rPr sz="1200" spc="-140" dirty="0">
                <a:solidFill>
                  <a:srgbClr val="000000"/>
                </a:solidFill>
              </a:rPr>
              <a:t> </a:t>
            </a:r>
            <a:r>
              <a:rPr sz="1200" spc="-95" dirty="0">
                <a:solidFill>
                  <a:srgbClr val="000000"/>
                </a:solidFill>
                <a:latin typeface="Courier New"/>
                <a:cs typeface="Courier New"/>
              </a:rPr>
              <a:t>citizen</a:t>
            </a:r>
            <a:r>
              <a:rPr sz="1200" spc="-95" dirty="0">
                <a:solidFill>
                  <a:srgbClr val="000000"/>
                </a:solidFill>
              </a:rPr>
              <a:t>.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524" y="914781"/>
            <a:ext cx="4097020" cy="327654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m_full = </a:t>
            </a:r>
            <a:r>
              <a:rPr sz="1000" b="1" spc="-80" dirty="0">
                <a:solidFill>
                  <a:srgbClr val="0000FF"/>
                </a:solidFill>
                <a:latin typeface="Courier New"/>
                <a:cs typeface="Courier New"/>
              </a:rPr>
              <a:t>lm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sz="1000" spc="-80" dirty="0">
                <a:solidFill>
                  <a:srgbClr val="C00000"/>
                </a:solidFill>
                <a:latin typeface="Courier New"/>
                <a:cs typeface="Courier New"/>
              </a:rPr>
              <a:t>income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 ~ hrs_work + race + age +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gender</a:t>
            </a:r>
            <a:endParaRPr sz="1000" dirty="0">
              <a:latin typeface="Courier New"/>
              <a:cs typeface="Courier New"/>
            </a:endParaRPr>
          </a:p>
          <a:p>
            <a:pPr marL="306070">
              <a:lnSpc>
                <a:spcPts val="1200"/>
              </a:lnSpc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+ citizen, data =</a:t>
            </a:r>
            <a:r>
              <a:rPr sz="1000" spc="-8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acs_emp)</a:t>
            </a:r>
            <a:endParaRPr sz="100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6222" y="1564894"/>
            <a:ext cx="3596004" cy="0"/>
          </a:xfrm>
          <a:custGeom>
            <a:avLst/>
            <a:gdLst/>
            <a:ahLst/>
            <a:cxnLst/>
            <a:rect l="l" t="t" r="r" b="b"/>
            <a:pathLst>
              <a:path w="3596004">
                <a:moveTo>
                  <a:pt x="0" y="0"/>
                </a:moveTo>
                <a:lnTo>
                  <a:pt x="359549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3522" y="1525237"/>
            <a:ext cx="3621404" cy="3803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09245" marR="5080" indent="-297180">
              <a:lnSpc>
                <a:spcPct val="109500"/>
              </a:lnSpc>
              <a:spcBef>
                <a:spcPts val="55"/>
              </a:spcBef>
              <a:tabLst>
                <a:tab pos="1050925" algn="l"/>
                <a:tab pos="1164590" algn="l"/>
                <a:tab pos="1831975" algn="l"/>
                <a:tab pos="2569210" algn="l"/>
                <a:tab pos="2635885" algn="l"/>
                <a:tab pos="3108325" algn="l"/>
                <a:tab pos="3261995" algn="l"/>
              </a:tabLst>
            </a:pPr>
            <a:r>
              <a:rPr sz="105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		</a:t>
            </a:r>
            <a:r>
              <a:rPr sz="105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Estimate	</a:t>
            </a:r>
            <a:r>
              <a:rPr sz="1050" u="sng" spc="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Std.</a:t>
            </a:r>
            <a:r>
              <a:rPr sz="1050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5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Error	</a:t>
            </a:r>
            <a:r>
              <a:rPr sz="1050" u="sng" spc="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r>
              <a:rPr sz="1050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5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value	</a:t>
            </a:r>
            <a:r>
              <a:rPr sz="105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Pr(</a:t>
            </a:r>
            <a:r>
              <a:rPr sz="1100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&gt;|</a:t>
            </a:r>
            <a:r>
              <a:rPr sz="105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r>
              <a:rPr sz="1100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|</a:t>
            </a:r>
            <a:r>
              <a:rPr sz="105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) </a:t>
            </a:r>
            <a:r>
              <a:rPr sz="1050" spc="-10" dirty="0">
                <a:latin typeface="Arial"/>
                <a:cs typeface="Arial"/>
              </a:rPr>
              <a:t> </a:t>
            </a:r>
            <a:r>
              <a:rPr sz="1050" spc="-15" dirty="0">
                <a:latin typeface="Arial"/>
                <a:cs typeface="Arial"/>
              </a:rPr>
              <a:t>(Intercept)	</a:t>
            </a:r>
            <a:r>
              <a:rPr sz="1050" spc="20" dirty="0">
                <a:latin typeface="Arial"/>
                <a:cs typeface="Arial"/>
              </a:rPr>
              <a:t>-17215.60	</a:t>
            </a:r>
            <a:r>
              <a:rPr sz="1050" spc="15" dirty="0">
                <a:latin typeface="Arial"/>
                <a:cs typeface="Arial"/>
              </a:rPr>
              <a:t>11399.81		</a:t>
            </a:r>
            <a:r>
              <a:rPr sz="1050" spc="20" dirty="0">
                <a:latin typeface="Arial"/>
                <a:cs typeface="Arial"/>
              </a:rPr>
              <a:t>-1.51		</a:t>
            </a:r>
            <a:r>
              <a:rPr sz="1050" spc="15" dirty="0">
                <a:latin typeface="Arial"/>
                <a:cs typeface="Arial"/>
              </a:rPr>
              <a:t>0.13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06222" y="1903611"/>
          <a:ext cx="3595369" cy="1218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2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2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7005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hrs_work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1251.31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153.14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220"/>
                        </a:lnSpc>
                      </a:pPr>
                      <a:r>
                        <a:rPr sz="1050" spc="15" dirty="0">
                          <a:latin typeface="Arial"/>
                          <a:cs typeface="Arial"/>
                        </a:rPr>
                        <a:t>8.17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1220"/>
                        </a:lnSpc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0.00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raceblack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-13202.39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6373.05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-2.07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0.04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raceasian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32699.34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8903.66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15" dirty="0">
                          <a:latin typeface="Arial"/>
                          <a:cs typeface="Arial"/>
                        </a:rPr>
                        <a:t>3.67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0.00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raceother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-12032.88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7556.78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-1.59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age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760.99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129.71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15" dirty="0">
                          <a:latin typeface="Arial"/>
                          <a:cs typeface="Arial"/>
                        </a:rPr>
                        <a:t>5.87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0.00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 marR="67945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genderfemale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-17246.91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3887.17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-4.44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0.00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citizenyes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-9537.20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8360.85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-1.14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0.25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1807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 </a:t>
            </a:r>
            <a:r>
              <a:rPr spc="70" dirty="0"/>
              <a:t>--</a:t>
            </a:r>
            <a:r>
              <a:rPr spc="-25" dirty="0"/>
              <a:t> </a:t>
            </a:r>
            <a:r>
              <a:rPr spc="35" dirty="0"/>
              <a:t>code</a:t>
            </a:r>
          </a:p>
        </p:txBody>
      </p:sp>
      <p:sp>
        <p:nvSpPr>
          <p:cNvPr id="3" name="object 3"/>
          <p:cNvSpPr/>
          <p:nvPr/>
        </p:nvSpPr>
        <p:spPr>
          <a:xfrm>
            <a:off x="97663" y="717437"/>
            <a:ext cx="4102100" cy="0"/>
          </a:xfrm>
          <a:custGeom>
            <a:avLst/>
            <a:gdLst/>
            <a:ahLst/>
            <a:cxnLst/>
            <a:rect l="l" t="t" r="r" b="b"/>
            <a:pathLst>
              <a:path w="4102100">
                <a:moveTo>
                  <a:pt x="0" y="0"/>
                </a:moveTo>
                <a:lnTo>
                  <a:pt x="4101846" y="0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076" y="719977"/>
            <a:ext cx="0" cy="2720340"/>
          </a:xfrm>
          <a:custGeom>
            <a:avLst/>
            <a:gdLst/>
            <a:ahLst/>
            <a:cxnLst/>
            <a:rect l="l" t="t" r="r" b="b"/>
            <a:pathLst>
              <a:path h="2720340">
                <a:moveTo>
                  <a:pt x="0" y="0"/>
                </a:moveTo>
                <a:lnTo>
                  <a:pt x="0" y="2720213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96968" y="719977"/>
            <a:ext cx="0" cy="2720340"/>
          </a:xfrm>
          <a:custGeom>
            <a:avLst/>
            <a:gdLst/>
            <a:ahLst/>
            <a:cxnLst/>
            <a:rect l="l" t="t" r="r" b="b"/>
            <a:pathLst>
              <a:path h="2720340">
                <a:moveTo>
                  <a:pt x="0" y="0"/>
                </a:moveTo>
                <a:lnTo>
                  <a:pt x="0" y="2720213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7888" y="728105"/>
            <a:ext cx="3411854" cy="27719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955"/>
              </a:lnSpc>
              <a:spcBef>
                <a:spcPts val="9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residuals vs.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fitted</a:t>
            </a:r>
            <a:endParaRPr sz="800" dirty="0">
              <a:latin typeface="Courier New"/>
              <a:cs typeface="Courier New"/>
            </a:endParaRPr>
          </a:p>
          <a:p>
            <a:pPr marL="120014" marR="5080" indent="-107950">
              <a:lnSpc>
                <a:spcPts val="950"/>
              </a:lnSpc>
              <a:spcBef>
                <a:spcPts val="3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, y = .resid, x = .fitted, geom = "point") +  geom_hline(yintercept = 0, linetype = "dashed") +  xlab("Fitted values")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00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ylab("Residuals")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ggtitle("Residuals vs. Fitted values")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histogram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488315" indent="-107950">
              <a:lnSpc>
                <a:spcPts val="950"/>
              </a:lnSpc>
              <a:spcBef>
                <a:spcPts val="3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, x = .resid, geom = "histogram") +  xlab("Residuals")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1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ggtitle("Histogram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normal prob plot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596265" indent="-107950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, sample = .resid, stat = "qq") +  ggtitle("Normal probability plot of</a:t>
            </a:r>
            <a:r>
              <a:rPr sz="800" spc="-4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  <a:spcBef>
                <a:spcPts val="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order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649605" indent="-107950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, y = .resid) +  geom_hline(yintercept = 0, linetype = "dashed") +  ylab("Residuals")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00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xlab("Order of data collection")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ggtitle("Residuals vs. Order of data</a:t>
            </a:r>
            <a:r>
              <a:rPr sz="800" spc="-5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collection")</a:t>
            </a:r>
            <a:endParaRPr sz="800" dirty="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7663" y="3442730"/>
            <a:ext cx="4102100" cy="0"/>
          </a:xfrm>
          <a:custGeom>
            <a:avLst/>
            <a:gdLst/>
            <a:ahLst/>
            <a:cxnLst/>
            <a:rect l="l" t="t" r="r" b="b"/>
            <a:pathLst>
              <a:path w="4102100">
                <a:moveTo>
                  <a:pt x="0" y="0"/>
                </a:moveTo>
                <a:lnTo>
                  <a:pt x="4101846" y="0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/>
          <p:cNvSpPr txBox="1"/>
          <p:nvPr/>
        </p:nvSpPr>
        <p:spPr>
          <a:xfrm>
            <a:off x="100203" y="337842"/>
            <a:ext cx="4097020" cy="327654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</a:pPr>
            <a:r>
              <a:rPr sz="1000" spc="-80" dirty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 = </a:t>
            </a:r>
            <a:r>
              <a:rPr sz="1000" b="1" spc="-80" dirty="0">
                <a:solidFill>
                  <a:srgbClr val="0000FF"/>
                </a:solidFill>
                <a:latin typeface="Courier New"/>
                <a:cs typeface="Courier New"/>
              </a:rPr>
              <a:t>lm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sz="1000" spc="-80" dirty="0">
                <a:solidFill>
                  <a:srgbClr val="C00000"/>
                </a:solidFill>
                <a:latin typeface="Courier New"/>
                <a:cs typeface="Courier New"/>
              </a:rPr>
              <a:t>income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 ~ hrs_work + race + age +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gender</a:t>
            </a:r>
            <a:endParaRPr sz="1000" dirty="0">
              <a:latin typeface="Courier New"/>
              <a:cs typeface="Courier New"/>
            </a:endParaRPr>
          </a:p>
          <a:p>
            <a:pPr marL="306070">
              <a:lnSpc>
                <a:spcPts val="1200"/>
              </a:lnSpc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+ citizen, data =</a:t>
            </a:r>
            <a:r>
              <a:rPr sz="1000" spc="-8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acs_emp)</a:t>
            </a:r>
            <a:endParaRPr sz="10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>
    <p:cut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Income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2088" y="77794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2088" y="161042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2088" y="141767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2088" y="122487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2088" y="103207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2088" y="83932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6303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7050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78031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8555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2088" y="170682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2088" y="151402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2088" y="132127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2088" y="112847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2088" y="93572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6771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7429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81767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89292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762173" y="102970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00304" y="122992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75514" y="931847"/>
            <a:ext cx="13779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7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7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48586" y="11391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799196" y="1669657"/>
            <a:ext cx="1460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30" baseline="33333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98301" y="1293959"/>
            <a:ext cx="1346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26882" y="902672"/>
            <a:ext cx="730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32726" y="108811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73780" y="1479887"/>
            <a:ext cx="180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22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28559" y="770049"/>
            <a:ext cx="216535" cy="14097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80735" y="142900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58870" y="106835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355622" y="904783"/>
            <a:ext cx="1435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1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02280" y="96876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44960" y="1007517"/>
            <a:ext cx="660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144312" y="10969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85338" y="1613419"/>
            <a:ext cx="2508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40547" y="944837"/>
            <a:ext cx="12573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70831" y="1351713"/>
            <a:ext cx="2057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03875" y="1271117"/>
            <a:ext cx="3028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68153" y="1507492"/>
            <a:ext cx="971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41738" y="1600753"/>
            <a:ext cx="4108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2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250" spc="-70" dirty="0">
                <a:latin typeface="Wingdings"/>
                <a:cs typeface="Wingdings"/>
              </a:rPr>
              <a:t>●</a:t>
            </a:r>
            <a:r>
              <a:rPr sz="375" spc="-104" baseline="33333" dirty="0">
                <a:latin typeface="Wingdings"/>
                <a:cs typeface="Wingdings"/>
              </a:rPr>
              <a:t></a:t>
            </a:r>
            <a:r>
              <a:rPr sz="375" spc="8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19167" y="1409629"/>
            <a:ext cx="5518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r>
              <a:rPr sz="375" spc="-44" baseline="-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63822" y="136205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381819" y="1471226"/>
            <a:ext cx="5454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212996" y="1517181"/>
            <a:ext cx="355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7020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52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299816" y="1553608"/>
            <a:ext cx="50228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-67" baseline="-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370777" y="1578994"/>
            <a:ext cx="5334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987613" y="169028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63334" y="1401456"/>
            <a:ext cx="7016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20" dirty="0">
                <a:latin typeface="Wingdings"/>
                <a:cs typeface="Wingdings"/>
              </a:rPr>
              <a:t>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Times New Roman"/>
                <a:cs typeface="Times New Roman"/>
              </a:rPr>
              <a:t> 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33333" dirty="0">
                <a:latin typeface="Wingdings"/>
                <a:cs typeface="Wingdings"/>
              </a:rPr>
              <a:t></a:t>
            </a:r>
            <a:r>
              <a:rPr sz="375" spc="-82" baseline="55555" dirty="0">
                <a:latin typeface="Wingdings"/>
                <a:cs typeface="Wingdings"/>
              </a:rPr>
              <a:t></a:t>
            </a:r>
            <a:r>
              <a:rPr sz="375" spc="-82" baseline="555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55555" dirty="0">
                <a:latin typeface="Wingdings"/>
                <a:cs typeface="Wingdings"/>
              </a:rPr>
              <a:t></a:t>
            </a:r>
            <a:r>
              <a:rPr sz="375" spc="-22" baseline="555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01195" y="1415421"/>
            <a:ext cx="3194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7368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252942" y="1243556"/>
            <a:ext cx="537210" cy="14097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07314" algn="ctr">
              <a:lnSpc>
                <a:spcPct val="100000"/>
              </a:lnSpc>
              <a:spcBef>
                <a:spcPts val="250"/>
              </a:spcBef>
            </a:pP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ctr">
              <a:lnSpc>
                <a:spcPct val="100000"/>
              </a:lnSpc>
              <a:spcBef>
                <a:spcPts val="155"/>
              </a:spcBef>
              <a:tabLst>
                <a:tab pos="207010" algn="l"/>
                <a:tab pos="41211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5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77379" y="1435611"/>
            <a:ext cx="10795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74650" algn="l"/>
              </a:tabLst>
            </a:pP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06040" y="1489900"/>
            <a:ext cx="5816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5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22222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198111" y="1531091"/>
            <a:ext cx="6483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68325" algn="l"/>
              </a:tabLst>
            </a:pP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         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           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</a:t>
            </a:r>
            <a:r>
              <a:rPr sz="375" spc="60" baseline="-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	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64740" y="1463053"/>
            <a:ext cx="915669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150" baseline="22222" dirty="0">
                <a:latin typeface="Wingdings"/>
                <a:cs typeface="Wingdings"/>
              </a:rPr>
              <a:t>●</a:t>
            </a:r>
            <a:r>
              <a:rPr sz="250" spc="-100" dirty="0">
                <a:latin typeface="Wingdings"/>
                <a:cs typeface="Wingdings"/>
              </a:rPr>
              <a:t></a:t>
            </a:r>
            <a:r>
              <a:rPr sz="375" spc="-150" baseline="11111" dirty="0">
                <a:latin typeface="Wingdings"/>
                <a:cs typeface="Wingdings"/>
              </a:rPr>
              <a:t></a:t>
            </a:r>
            <a:r>
              <a:rPr sz="375" spc="13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33333" dirty="0">
                <a:latin typeface="Wingdings"/>
                <a:cs typeface="Wingdings"/>
              </a:rPr>
              <a:t></a:t>
            </a:r>
            <a:r>
              <a:rPr sz="375" spc="-1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12" baseline="22222" dirty="0">
                <a:latin typeface="Wingdings"/>
                <a:cs typeface="Wingdings"/>
              </a:rPr>
              <a:t>●</a:t>
            </a:r>
            <a:r>
              <a:rPr sz="250" spc="-75" dirty="0">
                <a:latin typeface="Wingdings"/>
                <a:cs typeface="Wingdings"/>
              </a:rPr>
              <a:t></a:t>
            </a:r>
            <a:r>
              <a:rPr sz="375" spc="-112" baseline="22222" dirty="0">
                <a:latin typeface="Wingdings"/>
                <a:cs typeface="Wingdings"/>
              </a:rPr>
              <a:t></a:t>
            </a:r>
            <a:r>
              <a:rPr sz="375" spc="157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Times New Roman"/>
                <a:cs typeface="Times New Roman"/>
              </a:rPr>
              <a:t> 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702088" y="151402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67465" y="1659427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99076" y="146662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99076" y="127387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99076" y="108107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99076" y="88832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679083" y="170682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79083" y="151402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79083" y="132127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79083" y="112847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79083" y="93572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66771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37429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81767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89292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939023" y="1779211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678782" y="1779211"/>
            <a:ext cx="20637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100000</a:t>
            </a:r>
            <a:endParaRPr sz="4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86307" y="1779211"/>
            <a:ext cx="20637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150000</a:t>
            </a:r>
            <a:endParaRPr sz="4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268172" y="1779211"/>
            <a:ext cx="39243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0480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50000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Fitted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values</a:t>
            </a:r>
            <a:endParaRPr sz="5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89179" y="1118027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2557358" y="777943"/>
            <a:ext cx="1617980" cy="991235"/>
          </a:xfrm>
          <a:custGeom>
            <a:avLst/>
            <a:gdLst/>
            <a:ahLst/>
            <a:cxnLst/>
            <a:rect l="l" t="t" r="r" b="b"/>
            <a:pathLst>
              <a:path w="1617979" h="991235">
                <a:moveTo>
                  <a:pt x="0" y="990910"/>
                </a:moveTo>
                <a:lnTo>
                  <a:pt x="1617435" y="990910"/>
                </a:lnTo>
                <a:lnTo>
                  <a:pt x="1617435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557358" y="1600733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57358" y="1354616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57358" y="1108499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557358" y="862381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558224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44288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3040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416468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702532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8859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57358" y="1723819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57358" y="1477702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57358" y="1231530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557358" y="985413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701283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98734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273410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559473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84553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131600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630917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675464" y="1709042"/>
            <a:ext cx="45085" cy="15240"/>
          </a:xfrm>
          <a:custGeom>
            <a:avLst/>
            <a:gdLst/>
            <a:ahLst/>
            <a:cxnLst/>
            <a:rect l="l" t="t" r="r" b="b"/>
            <a:pathLst>
              <a:path w="45085" h="15239">
                <a:moveTo>
                  <a:pt x="0" y="14776"/>
                </a:moveTo>
                <a:lnTo>
                  <a:pt x="44546" y="14776"/>
                </a:lnTo>
                <a:lnTo>
                  <a:pt x="44546" y="0"/>
                </a:lnTo>
                <a:lnTo>
                  <a:pt x="0" y="0"/>
                </a:lnTo>
                <a:lnTo>
                  <a:pt x="0" y="14776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20011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64558" y="1684414"/>
            <a:ext cx="45085" cy="40005"/>
          </a:xfrm>
          <a:custGeom>
            <a:avLst/>
            <a:gdLst/>
            <a:ahLst/>
            <a:cxnLst/>
            <a:rect l="l" t="t" r="r" b="b"/>
            <a:pathLst>
              <a:path w="45085" h="40005">
                <a:moveTo>
                  <a:pt x="0" y="39404"/>
                </a:moveTo>
                <a:lnTo>
                  <a:pt x="44546" y="39404"/>
                </a:lnTo>
                <a:lnTo>
                  <a:pt x="44546" y="0"/>
                </a:lnTo>
                <a:lnTo>
                  <a:pt x="0" y="0"/>
                </a:lnTo>
                <a:lnTo>
                  <a:pt x="0" y="3940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831378" y="1576159"/>
            <a:ext cx="0" cy="147955"/>
          </a:xfrm>
          <a:custGeom>
            <a:avLst/>
            <a:gdLst/>
            <a:ahLst/>
            <a:cxnLst/>
            <a:rect l="l" t="t" r="r" b="b"/>
            <a:pathLst>
              <a:path h="147955">
                <a:moveTo>
                  <a:pt x="0" y="0"/>
                </a:moveTo>
                <a:lnTo>
                  <a:pt x="0" y="147659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875925" y="1285712"/>
            <a:ext cx="0" cy="438150"/>
          </a:xfrm>
          <a:custGeom>
            <a:avLst/>
            <a:gdLst/>
            <a:ahLst/>
            <a:cxnLst/>
            <a:rect l="l" t="t" r="r" b="b"/>
            <a:pathLst>
              <a:path h="438150">
                <a:moveTo>
                  <a:pt x="0" y="0"/>
                </a:moveTo>
                <a:lnTo>
                  <a:pt x="0" y="438107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920526" y="832882"/>
            <a:ext cx="0" cy="891540"/>
          </a:xfrm>
          <a:custGeom>
            <a:avLst/>
            <a:gdLst/>
            <a:ahLst/>
            <a:cxnLst/>
            <a:rect l="l" t="t" r="r" b="b"/>
            <a:pathLst>
              <a:path h="891539">
                <a:moveTo>
                  <a:pt x="0" y="0"/>
                </a:moveTo>
                <a:lnTo>
                  <a:pt x="0" y="890937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965073" y="823031"/>
            <a:ext cx="0" cy="901065"/>
          </a:xfrm>
          <a:custGeom>
            <a:avLst/>
            <a:gdLst/>
            <a:ahLst/>
            <a:cxnLst/>
            <a:rect l="l" t="t" r="r" b="b"/>
            <a:pathLst>
              <a:path h="901064">
                <a:moveTo>
                  <a:pt x="0" y="0"/>
                </a:moveTo>
                <a:lnTo>
                  <a:pt x="0" y="900788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009620" y="1074074"/>
            <a:ext cx="0" cy="650240"/>
          </a:xfrm>
          <a:custGeom>
            <a:avLst/>
            <a:gdLst/>
            <a:ahLst/>
            <a:cxnLst/>
            <a:rect l="l" t="t" r="r" b="b"/>
            <a:pathLst>
              <a:path h="650239">
                <a:moveTo>
                  <a:pt x="0" y="0"/>
                </a:moveTo>
                <a:lnTo>
                  <a:pt x="0" y="649745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054167" y="1384169"/>
            <a:ext cx="0" cy="339725"/>
          </a:xfrm>
          <a:custGeom>
            <a:avLst/>
            <a:gdLst/>
            <a:ahLst/>
            <a:cxnLst/>
            <a:rect l="l" t="t" r="r" b="b"/>
            <a:pathLst>
              <a:path h="339725">
                <a:moveTo>
                  <a:pt x="0" y="0"/>
                </a:moveTo>
                <a:lnTo>
                  <a:pt x="0" y="339649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098714" y="1536755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7064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121041" y="1669692"/>
            <a:ext cx="45085" cy="54610"/>
          </a:xfrm>
          <a:custGeom>
            <a:avLst/>
            <a:gdLst/>
            <a:ahLst/>
            <a:cxnLst/>
            <a:rect l="l" t="t" r="r" b="b"/>
            <a:pathLst>
              <a:path w="45085" h="54610">
                <a:moveTo>
                  <a:pt x="0" y="54127"/>
                </a:moveTo>
                <a:lnTo>
                  <a:pt x="44546" y="54127"/>
                </a:lnTo>
                <a:lnTo>
                  <a:pt x="44546" y="0"/>
                </a:lnTo>
                <a:lnTo>
                  <a:pt x="0" y="0"/>
                </a:lnTo>
                <a:lnTo>
                  <a:pt x="0" y="541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165588" y="1699191"/>
            <a:ext cx="45085" cy="24765"/>
          </a:xfrm>
          <a:custGeom>
            <a:avLst/>
            <a:gdLst/>
            <a:ahLst/>
            <a:cxnLst/>
            <a:rect l="l" t="t" r="r" b="b"/>
            <a:pathLst>
              <a:path w="45085" h="24764">
                <a:moveTo>
                  <a:pt x="0" y="24627"/>
                </a:moveTo>
                <a:lnTo>
                  <a:pt x="44546" y="24627"/>
                </a:lnTo>
                <a:lnTo>
                  <a:pt x="44546" y="0"/>
                </a:lnTo>
                <a:lnTo>
                  <a:pt x="0" y="0"/>
                </a:lnTo>
                <a:lnTo>
                  <a:pt x="0" y="246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210135" y="1689340"/>
            <a:ext cx="45085" cy="34925"/>
          </a:xfrm>
          <a:custGeom>
            <a:avLst/>
            <a:gdLst/>
            <a:ahLst/>
            <a:cxnLst/>
            <a:rect l="l" t="t" r="r" b="b"/>
            <a:pathLst>
              <a:path w="45085" h="34925">
                <a:moveTo>
                  <a:pt x="0" y="34479"/>
                </a:moveTo>
                <a:lnTo>
                  <a:pt x="44546" y="34479"/>
                </a:lnTo>
                <a:lnTo>
                  <a:pt x="44546" y="0"/>
                </a:lnTo>
                <a:lnTo>
                  <a:pt x="0" y="0"/>
                </a:lnTo>
                <a:lnTo>
                  <a:pt x="0" y="3447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254682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299229" y="1699191"/>
            <a:ext cx="45085" cy="24765"/>
          </a:xfrm>
          <a:custGeom>
            <a:avLst/>
            <a:gdLst/>
            <a:ahLst/>
            <a:cxnLst/>
            <a:rect l="l" t="t" r="r" b="b"/>
            <a:pathLst>
              <a:path w="45085" h="24764">
                <a:moveTo>
                  <a:pt x="0" y="24627"/>
                </a:moveTo>
                <a:lnTo>
                  <a:pt x="44546" y="24627"/>
                </a:lnTo>
                <a:lnTo>
                  <a:pt x="44546" y="0"/>
                </a:lnTo>
                <a:lnTo>
                  <a:pt x="0" y="0"/>
                </a:lnTo>
                <a:lnTo>
                  <a:pt x="0" y="246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343830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388376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432923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477470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522017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566564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611165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655712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700259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744805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789352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833953" y="1709042"/>
            <a:ext cx="45085" cy="15240"/>
          </a:xfrm>
          <a:custGeom>
            <a:avLst/>
            <a:gdLst/>
            <a:ahLst/>
            <a:cxnLst/>
            <a:rect l="l" t="t" r="r" b="b"/>
            <a:pathLst>
              <a:path w="45085" h="15239">
                <a:moveTo>
                  <a:pt x="0" y="14776"/>
                </a:moveTo>
                <a:lnTo>
                  <a:pt x="44546" y="14776"/>
                </a:lnTo>
                <a:lnTo>
                  <a:pt x="44546" y="0"/>
                </a:lnTo>
                <a:lnTo>
                  <a:pt x="0" y="0"/>
                </a:lnTo>
                <a:lnTo>
                  <a:pt x="0" y="14776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878500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923047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967594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012141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56741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2476241" y="1676423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446147" y="1430306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50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2416052" y="1184135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2416052" y="938017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150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2534354" y="172381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34354" y="14777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534354" y="12315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534354" y="98541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701283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8734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273410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559473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84553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131600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2596783" y="1779211"/>
            <a:ext cx="1623695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  <a:tabLst>
                <a:tab pos="587375" algn="l"/>
                <a:tab pos="873760" algn="l"/>
                <a:tab pos="1159510" algn="l"/>
                <a:tab pos="144589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       </a:t>
            </a:r>
            <a:r>
              <a:rPr sz="400" spc="4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4e+05</a:t>
            </a:r>
            <a:endParaRPr sz="400">
              <a:latin typeface="Arial"/>
              <a:cs typeface="Arial"/>
            </a:endParaRPr>
          </a:p>
          <a:p>
            <a:pPr marR="76835" algn="ctr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2337766" y="1181236"/>
            <a:ext cx="98425" cy="184785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count</a:t>
            </a:r>
            <a:endParaRPr sz="5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02352" y="669979"/>
            <a:ext cx="275336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86914" algn="l"/>
              </a:tabLst>
            </a:pPr>
            <a:r>
              <a:rPr sz="600" spc="-5" dirty="0">
                <a:latin typeface="Arial"/>
                <a:cs typeface="Arial"/>
              </a:rPr>
              <a:t>Residuals vs.</a:t>
            </a:r>
            <a:r>
              <a:rPr sz="600" spc="1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Fitted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values	Histogram of</a:t>
            </a:r>
            <a:r>
              <a:rPr sz="600" spc="-3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702088" y="214195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02088" y="29744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02088" y="278168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02088" y="258888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02088" y="239608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02088" y="22033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19219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249153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679141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10907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02088" y="30708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02088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02088" y="268528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02088" y="249248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02088" y="229973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34213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46414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89413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746059" y="305429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829503" y="3033668"/>
            <a:ext cx="1047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923144" y="2978999"/>
            <a:ext cx="692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038022" y="2930393"/>
            <a:ext cx="1333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52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231562" y="29080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308044" y="2871069"/>
            <a:ext cx="1504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1469742" y="2837239"/>
            <a:ext cx="1327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3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621624" y="281412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1680576" y="2783119"/>
            <a:ext cx="210820" cy="92075"/>
          </a:xfrm>
          <a:prstGeom prst="rect">
            <a:avLst/>
          </a:prstGeom>
          <a:solidFill>
            <a:srgbClr val="E5E5E5"/>
          </a:solidFill>
        </p:spPr>
        <p:txBody>
          <a:bodyPr vert="horz" wrap="square" lIns="0" tIns="0" rIns="0" bIns="0" rtlCol="0">
            <a:spAutoFit/>
          </a:bodyPr>
          <a:lstStyle/>
          <a:p>
            <a:pPr marL="8890">
              <a:lnSpc>
                <a:spcPts val="240"/>
              </a:lnSpc>
            </a:pPr>
            <a:r>
              <a:rPr sz="375" spc="7" baseline="-5555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785123" y="274630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799575" y="272606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812890" y="270977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1834325" y="267312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841199" y="265602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1835806" y="263512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1856374" y="261769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1861029" y="259393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1897004" y="2495351"/>
            <a:ext cx="210820" cy="92710"/>
          </a:xfrm>
          <a:prstGeom prst="rect">
            <a:avLst/>
          </a:prstGeom>
          <a:solidFill>
            <a:srgbClr val="E5E5E5"/>
          </a:solidFill>
        </p:spPr>
        <p:txBody>
          <a:bodyPr vert="horz" wrap="square" lIns="0" tIns="203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1888831" y="245212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1894406" y="243236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1900306" y="2366494"/>
            <a:ext cx="64769" cy="9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>
              <a:lnSpc>
                <a:spcPts val="254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4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1923600" y="232589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1932694" y="2295857"/>
            <a:ext cx="793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67" baseline="-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1967227" y="2266683"/>
            <a:ext cx="115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22" baseline="-33333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2060813" y="22112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2131612" y="21535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467465" y="3023438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499076" y="283063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499076" y="263788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499076" y="244508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499076" y="2252339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679083" y="30708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79083" y="287803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79083" y="26852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79083" y="249248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79083" y="229973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034213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464147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894135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990661" y="3143222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1866388" y="3143222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1301623" y="3143222"/>
            <a:ext cx="32512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  <a:p>
            <a:pPr algn="ctr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theoretical</a:t>
            </a:r>
            <a:endParaRPr sz="500">
              <a:latin typeface="Arial"/>
              <a:cs typeface="Arial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389179" y="2519979"/>
            <a:ext cx="98425" cy="2349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sample</a:t>
            </a:r>
            <a:endParaRPr sz="500">
              <a:latin typeface="Arial"/>
              <a:cs typeface="Arial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869361" y="2033989"/>
            <a:ext cx="118999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Normal probability plot of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2650674" y="214195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650674" y="29744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650674" y="278168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650674" y="258888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650674" y="239608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650674" y="22033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894464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247050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599581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95216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650674" y="30708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650674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650674" y="268528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650674" y="249248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650674" y="229973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71822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07075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423342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775874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128406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2696432" y="294847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706986" y="265602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2721060" y="277228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726364" y="284341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2733400" y="273629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2738705" y="239372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2798624" y="2591003"/>
            <a:ext cx="78740" cy="1079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2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2712291" y="2675074"/>
            <a:ext cx="1828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60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2728150" y="2966279"/>
            <a:ext cx="175895" cy="13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42545">
              <a:lnSpc>
                <a:spcPct val="100000"/>
              </a:lnSpc>
              <a:spcBef>
                <a:spcPts val="229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2853293" y="270977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2816270" y="2268794"/>
            <a:ext cx="110489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2881493" y="232589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2856811" y="2295857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2909693" y="237412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2923821" y="273531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2842738" y="2811691"/>
            <a:ext cx="1454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2952021" y="267545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2715809" y="2915291"/>
            <a:ext cx="3009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2934376" y="2951773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2966094" y="2626955"/>
            <a:ext cx="7683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">
              <a:lnSpc>
                <a:spcPts val="24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0">
              <a:lnSpc>
                <a:spcPts val="24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3003117" y="21535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2978435" y="2941218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3040140" y="237152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3045445" y="297169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3096541" y="250316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2897352" y="2833721"/>
            <a:ext cx="3238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250" spc="-2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2731668" y="2798105"/>
            <a:ext cx="5016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656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3091291" y="3021273"/>
            <a:ext cx="1949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3251670" y="291437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3253457" y="273856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3292212" y="265797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3301034" y="268389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3320412" y="226668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3332753" y="278230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3089505" y="2915075"/>
            <a:ext cx="3308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2724632" y="2770230"/>
            <a:ext cx="708025" cy="80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>
              <a:lnSpc>
                <a:spcPts val="215"/>
              </a:lnSpc>
              <a:spcBef>
                <a:spcPts val="100"/>
              </a:spcBef>
              <a:tabLst>
                <a:tab pos="391160" algn="l"/>
              </a:tabLst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Times New Roman"/>
                <a:cs typeface="Times New Roman"/>
              </a:rPr>
              <a:t>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  <a:p>
            <a:pPr marL="12700">
              <a:lnSpc>
                <a:spcPts val="215"/>
              </a:lnSpc>
              <a:tabLst>
                <a:tab pos="22923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</a:t>
            </a:r>
            <a:r>
              <a:rPr sz="375" spc="-37" baseline="22222" dirty="0">
                <a:latin typeface="Times New Roman"/>
                <a:cs typeface="Times New Roman"/>
              </a:rPr>
              <a:t> </a:t>
            </a:r>
            <a:r>
              <a:rPr sz="250" spc="-95" dirty="0">
                <a:latin typeface="Wingdings"/>
                <a:cs typeface="Wingdings"/>
              </a:rPr>
              <a:t></a:t>
            </a:r>
            <a:r>
              <a:rPr sz="375" spc="-142" baseline="22222" dirty="0">
                <a:latin typeface="Wingdings"/>
                <a:cs typeface="Wingdings"/>
              </a:rPr>
              <a:t></a:t>
            </a:r>
            <a:r>
              <a:rPr sz="375" spc="600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2699950" y="2933478"/>
            <a:ext cx="750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15" baseline="-11111" dirty="0">
                <a:latin typeface="Wingdings"/>
                <a:cs typeface="Wingdings"/>
              </a:rPr>
              <a:t></a:t>
            </a:r>
            <a:r>
              <a:rPr sz="375" spc="-1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3427964" y="245212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3461468" y="22112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3447341" y="2792909"/>
            <a:ext cx="8763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3503742" y="243236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3556624" y="273428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3267530" y="2833559"/>
            <a:ext cx="3517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33333" dirty="0">
                <a:latin typeface="Wingdings"/>
                <a:cs typeface="Wingdings"/>
              </a:rPr>
              <a:t></a:t>
            </a:r>
            <a:r>
              <a:rPr sz="375" spc="-52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3450859" y="2715723"/>
            <a:ext cx="180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3489669" y="2771799"/>
            <a:ext cx="1651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7" name="object 277"/>
          <p:cNvSpPr txBox="1"/>
          <p:nvPr/>
        </p:nvSpPr>
        <p:spPr>
          <a:xfrm>
            <a:off x="3605988" y="2273600"/>
            <a:ext cx="74930" cy="123189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29845">
              <a:lnSpc>
                <a:spcPct val="100000"/>
              </a:lnSpc>
              <a:spcBef>
                <a:spcPts val="8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8" name="object 278"/>
          <p:cNvSpPr txBox="1"/>
          <p:nvPr/>
        </p:nvSpPr>
        <p:spPr>
          <a:xfrm>
            <a:off x="3256975" y="2973370"/>
            <a:ext cx="42608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9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3630671" y="268243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0" name="object 280"/>
          <p:cNvSpPr txBox="1"/>
          <p:nvPr/>
        </p:nvSpPr>
        <p:spPr>
          <a:xfrm>
            <a:off x="3648316" y="263085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3491401" y="2942950"/>
            <a:ext cx="232410" cy="6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  <a:p>
            <a:pPr marR="18415" algn="ctr">
              <a:lnSpc>
                <a:spcPts val="16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3695894" y="275734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3613079" y="2954479"/>
            <a:ext cx="1454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2694645" y="2888607"/>
            <a:ext cx="10712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375" spc="-30" baseline="-22222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Wingdings"/>
                <a:cs typeface="Wingdings"/>
              </a:rPr>
              <a:t></a:t>
            </a:r>
            <a:r>
              <a:rPr sz="375" spc="-30" baseline="-22222" dirty="0">
                <a:latin typeface="Wingdings"/>
                <a:cs typeface="Wingdings"/>
              </a:rPr>
              <a:t></a:t>
            </a:r>
            <a:r>
              <a:rPr sz="375" spc="-30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spc="-75" baseline="-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</a:t>
            </a:r>
            <a:r>
              <a:rPr sz="375" spc="-75" baseline="-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3734703" y="2366494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3736435" y="246094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7" name="object 287"/>
          <p:cNvSpPr txBox="1"/>
          <p:nvPr/>
        </p:nvSpPr>
        <p:spPr>
          <a:xfrm>
            <a:off x="3778763" y="291420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3796408" y="230884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3773459" y="2713991"/>
            <a:ext cx="1054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0" name="object 290"/>
          <p:cNvSpPr txBox="1"/>
          <p:nvPr/>
        </p:nvSpPr>
        <p:spPr>
          <a:xfrm>
            <a:off x="3831645" y="263253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3836950" y="274067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3782281" y="2967622"/>
            <a:ext cx="124460" cy="12509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33655">
              <a:lnSpc>
                <a:spcPct val="100000"/>
              </a:lnSpc>
              <a:spcBef>
                <a:spcPts val="9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3789318" y="2954155"/>
            <a:ext cx="1422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94" name="object 294"/>
          <p:cNvSpPr txBox="1"/>
          <p:nvPr/>
        </p:nvSpPr>
        <p:spPr>
          <a:xfrm>
            <a:off x="3798141" y="2762544"/>
            <a:ext cx="1670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15" baseline="33333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7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3847505" y="2926387"/>
            <a:ext cx="1282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3466719" y="2917402"/>
            <a:ext cx="5162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7" name="object 297"/>
          <p:cNvSpPr txBox="1"/>
          <p:nvPr/>
        </p:nvSpPr>
        <p:spPr>
          <a:xfrm>
            <a:off x="3940929" y="272606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8" name="object 298"/>
          <p:cNvSpPr txBox="1"/>
          <p:nvPr/>
        </p:nvSpPr>
        <p:spPr>
          <a:xfrm>
            <a:off x="3815786" y="2892504"/>
            <a:ext cx="2076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9" name="object 299"/>
          <p:cNvSpPr txBox="1"/>
          <p:nvPr/>
        </p:nvSpPr>
        <p:spPr>
          <a:xfrm>
            <a:off x="2714023" y="2855968"/>
            <a:ext cx="1344295" cy="6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0"/>
              </a:lnSpc>
              <a:spcBef>
                <a:spcPts val="100"/>
              </a:spcBef>
            </a:pP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</a:t>
            </a:r>
            <a:r>
              <a:rPr sz="375" spc="-44" baseline="33333" dirty="0">
                <a:latin typeface="Times New Roman"/>
                <a:cs typeface="Times New Roman"/>
              </a:rPr>
              <a:t> 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spc="-67" baseline="33333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375" spc="-89" baseline="11111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</a:t>
            </a:r>
            <a:r>
              <a:rPr sz="375" spc="-89" baseline="22222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33333" dirty="0">
                <a:latin typeface="Wingdings"/>
                <a:cs typeface="Wingdings"/>
              </a:rPr>
              <a:t></a:t>
            </a:r>
            <a:r>
              <a:rPr sz="375" spc="-82" baseline="22222" dirty="0">
                <a:latin typeface="Wingdings"/>
                <a:cs typeface="Wingdings"/>
              </a:rPr>
              <a:t>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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849630">
              <a:lnSpc>
                <a:spcPts val="16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00" name="object 300"/>
          <p:cNvSpPr txBox="1"/>
          <p:nvPr/>
        </p:nvSpPr>
        <p:spPr>
          <a:xfrm>
            <a:off x="4002634" y="268460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4009671" y="294300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2" name="object 302"/>
          <p:cNvSpPr txBox="1"/>
          <p:nvPr/>
        </p:nvSpPr>
        <p:spPr>
          <a:xfrm>
            <a:off x="4013189" y="274630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3" name="object 303"/>
          <p:cNvSpPr txBox="1"/>
          <p:nvPr/>
        </p:nvSpPr>
        <p:spPr>
          <a:xfrm>
            <a:off x="4016707" y="305429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4" name="object 304"/>
          <p:cNvSpPr txBox="1"/>
          <p:nvPr/>
        </p:nvSpPr>
        <p:spPr>
          <a:xfrm>
            <a:off x="3609507" y="2791285"/>
            <a:ext cx="4946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97" baseline="33333" dirty="0">
                <a:latin typeface="Wingdings"/>
                <a:cs typeface="Wingdings"/>
              </a:rPr>
              <a:t>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375" spc="-97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305" name="object 305"/>
          <p:cNvSpPr txBox="1"/>
          <p:nvPr/>
        </p:nvSpPr>
        <p:spPr>
          <a:xfrm>
            <a:off x="4048480" y="261769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6" name="object 306"/>
          <p:cNvSpPr txBox="1"/>
          <p:nvPr/>
        </p:nvSpPr>
        <p:spPr>
          <a:xfrm>
            <a:off x="2703468" y="2876049"/>
            <a:ext cx="14046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44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</a:t>
            </a:r>
            <a:r>
              <a:rPr sz="375" spc="-37" baseline="22222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15" baseline="-22222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11111" dirty="0">
                <a:latin typeface="Wingdings"/>
                <a:cs typeface="Wingdings"/>
              </a:rPr>
              <a:t>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307" name="object 307"/>
          <p:cNvSpPr txBox="1"/>
          <p:nvPr/>
        </p:nvSpPr>
        <p:spPr>
          <a:xfrm>
            <a:off x="3866882" y="2932883"/>
            <a:ext cx="244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308" name="object 308"/>
          <p:cNvSpPr txBox="1"/>
          <p:nvPr/>
        </p:nvSpPr>
        <p:spPr>
          <a:xfrm>
            <a:off x="3050750" y="2806387"/>
            <a:ext cx="10642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309" name="object 309"/>
          <p:cNvSpPr txBox="1"/>
          <p:nvPr/>
        </p:nvSpPr>
        <p:spPr>
          <a:xfrm>
            <a:off x="3706503" y="2825602"/>
            <a:ext cx="4203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10" name="object 310"/>
          <p:cNvSpPr txBox="1"/>
          <p:nvPr/>
        </p:nvSpPr>
        <p:spPr>
          <a:xfrm>
            <a:off x="3768154" y="2875562"/>
            <a:ext cx="3663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11" name="object 311"/>
          <p:cNvSpPr txBox="1"/>
          <p:nvPr/>
        </p:nvSpPr>
        <p:spPr>
          <a:xfrm>
            <a:off x="3983256" y="2912044"/>
            <a:ext cx="1530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90" dirty="0">
                <a:latin typeface="Wingdings"/>
                <a:cs typeface="Wingdings"/>
              </a:rPr>
              <a:t></a:t>
            </a:r>
            <a:r>
              <a:rPr sz="375" spc="-135" baseline="11111" dirty="0">
                <a:latin typeface="Wingdings"/>
                <a:cs typeface="Wingdings"/>
              </a:rPr>
              <a:t></a:t>
            </a:r>
            <a:r>
              <a:rPr sz="250" spc="-9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2" name="object 312"/>
          <p:cNvSpPr/>
          <p:nvPr/>
        </p:nvSpPr>
        <p:spPr>
          <a:xfrm>
            <a:off x="2650674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 txBox="1"/>
          <p:nvPr/>
        </p:nvSpPr>
        <p:spPr>
          <a:xfrm>
            <a:off x="2416052" y="3023438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4" name="object 314"/>
          <p:cNvSpPr txBox="1"/>
          <p:nvPr/>
        </p:nvSpPr>
        <p:spPr>
          <a:xfrm>
            <a:off x="2447662" y="283063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15" name="object 315"/>
          <p:cNvSpPr txBox="1"/>
          <p:nvPr/>
        </p:nvSpPr>
        <p:spPr>
          <a:xfrm>
            <a:off x="2447662" y="263788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6" name="object 316"/>
          <p:cNvSpPr txBox="1"/>
          <p:nvPr/>
        </p:nvSpPr>
        <p:spPr>
          <a:xfrm>
            <a:off x="2447662" y="244508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7" name="object 317"/>
          <p:cNvSpPr txBox="1"/>
          <p:nvPr/>
        </p:nvSpPr>
        <p:spPr>
          <a:xfrm>
            <a:off x="2447662" y="2252339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8" name="object 318"/>
          <p:cNvSpPr/>
          <p:nvPr/>
        </p:nvSpPr>
        <p:spPr>
          <a:xfrm>
            <a:off x="2627670" y="30708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627670" y="287803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627670" y="26852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627670" y="249248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627670" y="2299735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2718225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3070757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423342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3775874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128406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 txBox="1"/>
          <p:nvPr/>
        </p:nvSpPr>
        <p:spPr>
          <a:xfrm>
            <a:off x="2690478" y="3143222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3012914" y="3143222"/>
            <a:ext cx="468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512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200	400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0" name="object 330"/>
          <p:cNvSpPr txBox="1"/>
          <p:nvPr/>
        </p:nvSpPr>
        <p:spPr>
          <a:xfrm>
            <a:off x="3718032" y="3143222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1" name="object 331"/>
          <p:cNvSpPr txBox="1"/>
          <p:nvPr/>
        </p:nvSpPr>
        <p:spPr>
          <a:xfrm>
            <a:off x="4070564" y="3143222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2" name="object 332"/>
          <p:cNvSpPr txBox="1"/>
          <p:nvPr/>
        </p:nvSpPr>
        <p:spPr>
          <a:xfrm>
            <a:off x="3064281" y="3198540"/>
            <a:ext cx="697230" cy="103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00" spc="5" dirty="0">
                <a:latin typeface="Arial"/>
                <a:cs typeface="Arial"/>
              </a:rPr>
              <a:t>Order </a:t>
            </a:r>
            <a:r>
              <a:rPr sz="500" dirty="0">
                <a:latin typeface="Arial"/>
                <a:cs typeface="Arial"/>
              </a:rPr>
              <a:t>of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collection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33" name="object 333"/>
          <p:cNvSpPr txBox="1"/>
          <p:nvPr/>
        </p:nvSpPr>
        <p:spPr>
          <a:xfrm>
            <a:off x="2337766" y="2482037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334" name="object 334"/>
          <p:cNvSpPr txBox="1"/>
          <p:nvPr/>
        </p:nvSpPr>
        <p:spPr>
          <a:xfrm>
            <a:off x="2773076" y="2033989"/>
            <a:ext cx="127952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Residuals vs. Order of data collection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338796" y="5477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7" name="TextBox 336"/>
          <p:cNvSpPr txBox="1"/>
          <p:nvPr/>
        </p:nvSpPr>
        <p:spPr>
          <a:xfrm>
            <a:off x="2412372" y="5267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349902" y="1904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39" name="TextBox 338"/>
          <p:cNvSpPr txBox="1"/>
          <p:nvPr/>
        </p:nvSpPr>
        <p:spPr>
          <a:xfrm>
            <a:off x="2406559" y="187411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Income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2088" y="77794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2088" y="161042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2088" y="141767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2088" y="122487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2088" y="103207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2088" y="83932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6303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7050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78031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8555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2088" y="170682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2088" y="151402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2088" y="132127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2088" y="112847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2088" y="93572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6771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7429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81767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89292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762173" y="102970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00304" y="122992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75514" y="931847"/>
            <a:ext cx="13779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7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7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48586" y="11391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799196" y="1669657"/>
            <a:ext cx="1460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30" baseline="33333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98301" y="1293959"/>
            <a:ext cx="1346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26882" y="902672"/>
            <a:ext cx="730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32726" y="108811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73780" y="1479887"/>
            <a:ext cx="180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22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28559" y="770049"/>
            <a:ext cx="216535" cy="14097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80735" y="142900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58870" y="106835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355622" y="904783"/>
            <a:ext cx="1435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1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02280" y="96876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44960" y="1007517"/>
            <a:ext cx="660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144312" y="10969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85338" y="1613419"/>
            <a:ext cx="2508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40547" y="944837"/>
            <a:ext cx="12573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70831" y="1351713"/>
            <a:ext cx="2057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03875" y="1271117"/>
            <a:ext cx="3028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68153" y="1507492"/>
            <a:ext cx="971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41738" y="1600753"/>
            <a:ext cx="4108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2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250" spc="-70" dirty="0">
                <a:latin typeface="Wingdings"/>
                <a:cs typeface="Wingdings"/>
              </a:rPr>
              <a:t>●</a:t>
            </a:r>
            <a:r>
              <a:rPr sz="375" spc="-104" baseline="33333" dirty="0">
                <a:latin typeface="Wingdings"/>
                <a:cs typeface="Wingdings"/>
              </a:rPr>
              <a:t></a:t>
            </a:r>
            <a:r>
              <a:rPr sz="375" spc="8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19167" y="1409629"/>
            <a:ext cx="5518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r>
              <a:rPr sz="375" spc="-44" baseline="-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63822" y="136205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381819" y="1471226"/>
            <a:ext cx="5454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212996" y="1517181"/>
            <a:ext cx="355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7020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52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299816" y="1553608"/>
            <a:ext cx="50228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-67" baseline="-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370777" y="1578994"/>
            <a:ext cx="5334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987613" y="169028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63334" y="1401456"/>
            <a:ext cx="7016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20" dirty="0">
                <a:latin typeface="Wingdings"/>
                <a:cs typeface="Wingdings"/>
              </a:rPr>
              <a:t>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Times New Roman"/>
                <a:cs typeface="Times New Roman"/>
              </a:rPr>
              <a:t> 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33333" dirty="0">
                <a:latin typeface="Wingdings"/>
                <a:cs typeface="Wingdings"/>
              </a:rPr>
              <a:t></a:t>
            </a:r>
            <a:r>
              <a:rPr sz="375" spc="-82" baseline="55555" dirty="0">
                <a:latin typeface="Wingdings"/>
                <a:cs typeface="Wingdings"/>
              </a:rPr>
              <a:t></a:t>
            </a:r>
            <a:r>
              <a:rPr sz="375" spc="-82" baseline="555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55555" dirty="0">
                <a:latin typeface="Wingdings"/>
                <a:cs typeface="Wingdings"/>
              </a:rPr>
              <a:t></a:t>
            </a:r>
            <a:r>
              <a:rPr sz="375" spc="-22" baseline="555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01195" y="1415421"/>
            <a:ext cx="3194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7368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252942" y="1243556"/>
            <a:ext cx="537210" cy="14097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07314" algn="ctr">
              <a:lnSpc>
                <a:spcPct val="100000"/>
              </a:lnSpc>
              <a:spcBef>
                <a:spcPts val="250"/>
              </a:spcBef>
            </a:pP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ctr">
              <a:lnSpc>
                <a:spcPct val="100000"/>
              </a:lnSpc>
              <a:spcBef>
                <a:spcPts val="155"/>
              </a:spcBef>
              <a:tabLst>
                <a:tab pos="207010" algn="l"/>
                <a:tab pos="41211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250" spc="-5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5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77379" y="1435611"/>
            <a:ext cx="10795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74650" algn="l"/>
              </a:tabLst>
            </a:pP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06040" y="1489900"/>
            <a:ext cx="5816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5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22222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198111" y="1531091"/>
            <a:ext cx="6483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68325" algn="l"/>
              </a:tabLst>
            </a:pP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         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           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</a:t>
            </a:r>
            <a:r>
              <a:rPr sz="375" spc="60" baseline="-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22222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	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64740" y="1463053"/>
            <a:ext cx="915669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150" baseline="22222" dirty="0">
                <a:latin typeface="Wingdings"/>
                <a:cs typeface="Wingdings"/>
              </a:rPr>
              <a:t>●</a:t>
            </a:r>
            <a:r>
              <a:rPr sz="250" spc="-100" dirty="0">
                <a:latin typeface="Wingdings"/>
                <a:cs typeface="Wingdings"/>
              </a:rPr>
              <a:t></a:t>
            </a:r>
            <a:r>
              <a:rPr sz="375" spc="-150" baseline="11111" dirty="0">
                <a:latin typeface="Wingdings"/>
                <a:cs typeface="Wingdings"/>
              </a:rPr>
              <a:t></a:t>
            </a:r>
            <a:r>
              <a:rPr sz="375" spc="13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33333" dirty="0">
                <a:latin typeface="Wingdings"/>
                <a:cs typeface="Wingdings"/>
              </a:rPr>
              <a:t></a:t>
            </a:r>
            <a:r>
              <a:rPr sz="375" spc="-1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12" baseline="22222" dirty="0">
                <a:latin typeface="Wingdings"/>
                <a:cs typeface="Wingdings"/>
              </a:rPr>
              <a:t>●</a:t>
            </a:r>
            <a:r>
              <a:rPr sz="250" spc="-75" dirty="0">
                <a:latin typeface="Wingdings"/>
                <a:cs typeface="Wingdings"/>
              </a:rPr>
              <a:t></a:t>
            </a:r>
            <a:r>
              <a:rPr sz="375" spc="-112" baseline="22222" dirty="0">
                <a:latin typeface="Wingdings"/>
                <a:cs typeface="Wingdings"/>
              </a:rPr>
              <a:t></a:t>
            </a:r>
            <a:r>
              <a:rPr sz="375" spc="157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Times New Roman"/>
                <a:cs typeface="Times New Roman"/>
              </a:rPr>
              <a:t> 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702088" y="151402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67465" y="1659427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99076" y="146662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99076" y="127387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99076" y="108107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99076" y="88832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679083" y="170682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79083" y="151402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79083" y="132127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79083" y="112847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79083" y="93572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66771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37429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81767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89292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939023" y="1779211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678782" y="1779211"/>
            <a:ext cx="20637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100000</a:t>
            </a:r>
            <a:endParaRPr sz="400" dirty="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86307" y="1779211"/>
            <a:ext cx="20637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150000</a:t>
            </a:r>
            <a:endParaRPr sz="4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268172" y="1779211"/>
            <a:ext cx="39243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0480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50000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Fitted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values</a:t>
            </a:r>
          </a:p>
        </p:txBody>
      </p:sp>
      <p:sp>
        <p:nvSpPr>
          <p:cNvPr id="78" name="object 78"/>
          <p:cNvSpPr txBox="1"/>
          <p:nvPr/>
        </p:nvSpPr>
        <p:spPr>
          <a:xfrm>
            <a:off x="389179" y="1118027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02352" y="669979"/>
            <a:ext cx="2753360" cy="1045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86914" algn="l"/>
              </a:tabLst>
            </a:pPr>
            <a:r>
              <a:rPr sz="600" spc="-5" dirty="0">
                <a:latin typeface="Arial"/>
                <a:cs typeface="Arial"/>
              </a:rPr>
              <a:t>Residuals vs.</a:t>
            </a:r>
            <a:r>
              <a:rPr sz="600" spc="1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Fitted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values	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338796" y="5477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376440" y="2075679"/>
            <a:ext cx="4233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Linearity Condition</a:t>
            </a:r>
            <a:r>
              <a:rPr lang="en-US" sz="1200" dirty="0" smtClean="0"/>
              <a:t>: Scatter mostly above the line, then mostly below the line as fitted values increases → </a:t>
            </a:r>
            <a:r>
              <a:rPr lang="en-US" sz="1200" b="1" dirty="0" smtClean="0"/>
              <a:t>most likely not linear</a:t>
            </a:r>
            <a:r>
              <a:rPr lang="en-US" sz="1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Constant Variance of Residuals </a:t>
            </a:r>
            <a:r>
              <a:rPr lang="en-US" sz="1200" b="1" u="sng" dirty="0"/>
              <a:t>Condition</a:t>
            </a:r>
            <a:r>
              <a:rPr lang="en-US" sz="1200" dirty="0"/>
              <a:t>: </a:t>
            </a:r>
            <a:r>
              <a:rPr lang="en-US" sz="1200" dirty="0" smtClean="0"/>
              <a:t>Variance of residuals increases (not constant) as fitted </a:t>
            </a:r>
            <a:r>
              <a:rPr lang="en-US" sz="1200" dirty="0"/>
              <a:t>values increases → </a:t>
            </a:r>
            <a:r>
              <a:rPr lang="en-US" sz="1200" b="1" dirty="0" smtClean="0"/>
              <a:t>constant variance of residual condition not met.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02910954"/>
      </p:ext>
    </p:extLst>
  </p:cSld>
  <p:clrMapOvr>
    <a:masterClrMapping/>
  </p:clrMapOvr>
  <p:transition>
    <p:cut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Income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2557358" y="777943"/>
            <a:ext cx="1617980" cy="991235"/>
          </a:xfrm>
          <a:custGeom>
            <a:avLst/>
            <a:gdLst/>
            <a:ahLst/>
            <a:cxnLst/>
            <a:rect l="l" t="t" r="r" b="b"/>
            <a:pathLst>
              <a:path w="1617979" h="991235">
                <a:moveTo>
                  <a:pt x="0" y="990910"/>
                </a:moveTo>
                <a:lnTo>
                  <a:pt x="1617435" y="990910"/>
                </a:lnTo>
                <a:lnTo>
                  <a:pt x="1617435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557358" y="1600733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57358" y="1354616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57358" y="1108499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557358" y="862381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558224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44288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3040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416468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702532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88595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57358" y="1723819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57358" y="1477702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57358" y="1231530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557358" y="985413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43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701283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98734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273410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559473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845536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131600" y="77794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630917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675464" y="1709042"/>
            <a:ext cx="45085" cy="15240"/>
          </a:xfrm>
          <a:custGeom>
            <a:avLst/>
            <a:gdLst/>
            <a:ahLst/>
            <a:cxnLst/>
            <a:rect l="l" t="t" r="r" b="b"/>
            <a:pathLst>
              <a:path w="45085" h="15239">
                <a:moveTo>
                  <a:pt x="0" y="14776"/>
                </a:moveTo>
                <a:lnTo>
                  <a:pt x="44546" y="14776"/>
                </a:lnTo>
                <a:lnTo>
                  <a:pt x="44546" y="0"/>
                </a:lnTo>
                <a:lnTo>
                  <a:pt x="0" y="0"/>
                </a:lnTo>
                <a:lnTo>
                  <a:pt x="0" y="14776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20011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64558" y="1684414"/>
            <a:ext cx="45085" cy="40005"/>
          </a:xfrm>
          <a:custGeom>
            <a:avLst/>
            <a:gdLst/>
            <a:ahLst/>
            <a:cxnLst/>
            <a:rect l="l" t="t" r="r" b="b"/>
            <a:pathLst>
              <a:path w="45085" h="40005">
                <a:moveTo>
                  <a:pt x="0" y="39404"/>
                </a:moveTo>
                <a:lnTo>
                  <a:pt x="44546" y="39404"/>
                </a:lnTo>
                <a:lnTo>
                  <a:pt x="44546" y="0"/>
                </a:lnTo>
                <a:lnTo>
                  <a:pt x="0" y="0"/>
                </a:lnTo>
                <a:lnTo>
                  <a:pt x="0" y="3940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831378" y="1576159"/>
            <a:ext cx="0" cy="147955"/>
          </a:xfrm>
          <a:custGeom>
            <a:avLst/>
            <a:gdLst/>
            <a:ahLst/>
            <a:cxnLst/>
            <a:rect l="l" t="t" r="r" b="b"/>
            <a:pathLst>
              <a:path h="147955">
                <a:moveTo>
                  <a:pt x="0" y="0"/>
                </a:moveTo>
                <a:lnTo>
                  <a:pt x="0" y="147659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875925" y="1285712"/>
            <a:ext cx="0" cy="438150"/>
          </a:xfrm>
          <a:custGeom>
            <a:avLst/>
            <a:gdLst/>
            <a:ahLst/>
            <a:cxnLst/>
            <a:rect l="l" t="t" r="r" b="b"/>
            <a:pathLst>
              <a:path h="438150">
                <a:moveTo>
                  <a:pt x="0" y="0"/>
                </a:moveTo>
                <a:lnTo>
                  <a:pt x="0" y="438107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920526" y="832882"/>
            <a:ext cx="0" cy="891540"/>
          </a:xfrm>
          <a:custGeom>
            <a:avLst/>
            <a:gdLst/>
            <a:ahLst/>
            <a:cxnLst/>
            <a:rect l="l" t="t" r="r" b="b"/>
            <a:pathLst>
              <a:path h="891539">
                <a:moveTo>
                  <a:pt x="0" y="0"/>
                </a:moveTo>
                <a:lnTo>
                  <a:pt x="0" y="890937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965073" y="823031"/>
            <a:ext cx="0" cy="901065"/>
          </a:xfrm>
          <a:custGeom>
            <a:avLst/>
            <a:gdLst/>
            <a:ahLst/>
            <a:cxnLst/>
            <a:rect l="l" t="t" r="r" b="b"/>
            <a:pathLst>
              <a:path h="901064">
                <a:moveTo>
                  <a:pt x="0" y="0"/>
                </a:moveTo>
                <a:lnTo>
                  <a:pt x="0" y="900788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009620" y="1074074"/>
            <a:ext cx="0" cy="650240"/>
          </a:xfrm>
          <a:custGeom>
            <a:avLst/>
            <a:gdLst/>
            <a:ahLst/>
            <a:cxnLst/>
            <a:rect l="l" t="t" r="r" b="b"/>
            <a:pathLst>
              <a:path h="650239">
                <a:moveTo>
                  <a:pt x="0" y="0"/>
                </a:moveTo>
                <a:lnTo>
                  <a:pt x="0" y="649745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054167" y="1384169"/>
            <a:ext cx="0" cy="339725"/>
          </a:xfrm>
          <a:custGeom>
            <a:avLst/>
            <a:gdLst/>
            <a:ahLst/>
            <a:cxnLst/>
            <a:rect l="l" t="t" r="r" b="b"/>
            <a:pathLst>
              <a:path h="339725">
                <a:moveTo>
                  <a:pt x="0" y="0"/>
                </a:moveTo>
                <a:lnTo>
                  <a:pt x="0" y="339649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098714" y="1536755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7064"/>
                </a:lnTo>
              </a:path>
            </a:pathLst>
          </a:custGeom>
          <a:ln w="4454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121041" y="1669692"/>
            <a:ext cx="45085" cy="54610"/>
          </a:xfrm>
          <a:custGeom>
            <a:avLst/>
            <a:gdLst/>
            <a:ahLst/>
            <a:cxnLst/>
            <a:rect l="l" t="t" r="r" b="b"/>
            <a:pathLst>
              <a:path w="45085" h="54610">
                <a:moveTo>
                  <a:pt x="0" y="54127"/>
                </a:moveTo>
                <a:lnTo>
                  <a:pt x="44546" y="54127"/>
                </a:lnTo>
                <a:lnTo>
                  <a:pt x="44546" y="0"/>
                </a:lnTo>
                <a:lnTo>
                  <a:pt x="0" y="0"/>
                </a:lnTo>
                <a:lnTo>
                  <a:pt x="0" y="541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165588" y="1699191"/>
            <a:ext cx="45085" cy="24765"/>
          </a:xfrm>
          <a:custGeom>
            <a:avLst/>
            <a:gdLst/>
            <a:ahLst/>
            <a:cxnLst/>
            <a:rect l="l" t="t" r="r" b="b"/>
            <a:pathLst>
              <a:path w="45085" h="24764">
                <a:moveTo>
                  <a:pt x="0" y="24627"/>
                </a:moveTo>
                <a:lnTo>
                  <a:pt x="44546" y="24627"/>
                </a:lnTo>
                <a:lnTo>
                  <a:pt x="44546" y="0"/>
                </a:lnTo>
                <a:lnTo>
                  <a:pt x="0" y="0"/>
                </a:lnTo>
                <a:lnTo>
                  <a:pt x="0" y="246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210135" y="1689340"/>
            <a:ext cx="45085" cy="34925"/>
          </a:xfrm>
          <a:custGeom>
            <a:avLst/>
            <a:gdLst/>
            <a:ahLst/>
            <a:cxnLst/>
            <a:rect l="l" t="t" r="r" b="b"/>
            <a:pathLst>
              <a:path w="45085" h="34925">
                <a:moveTo>
                  <a:pt x="0" y="34479"/>
                </a:moveTo>
                <a:lnTo>
                  <a:pt x="44546" y="34479"/>
                </a:lnTo>
                <a:lnTo>
                  <a:pt x="44546" y="0"/>
                </a:lnTo>
                <a:lnTo>
                  <a:pt x="0" y="0"/>
                </a:lnTo>
                <a:lnTo>
                  <a:pt x="0" y="3447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254682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299229" y="1699191"/>
            <a:ext cx="45085" cy="24765"/>
          </a:xfrm>
          <a:custGeom>
            <a:avLst/>
            <a:gdLst/>
            <a:ahLst/>
            <a:cxnLst/>
            <a:rect l="l" t="t" r="r" b="b"/>
            <a:pathLst>
              <a:path w="45085" h="24764">
                <a:moveTo>
                  <a:pt x="0" y="24627"/>
                </a:moveTo>
                <a:lnTo>
                  <a:pt x="44546" y="24627"/>
                </a:lnTo>
                <a:lnTo>
                  <a:pt x="44546" y="0"/>
                </a:lnTo>
                <a:lnTo>
                  <a:pt x="0" y="0"/>
                </a:lnTo>
                <a:lnTo>
                  <a:pt x="0" y="2462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343830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388376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432923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477470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522017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566564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611165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655712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700259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744805" y="1704117"/>
            <a:ext cx="45085" cy="20320"/>
          </a:xfrm>
          <a:custGeom>
            <a:avLst/>
            <a:gdLst/>
            <a:ahLst/>
            <a:cxnLst/>
            <a:rect l="l" t="t" r="r" b="b"/>
            <a:pathLst>
              <a:path w="45085" h="20319">
                <a:moveTo>
                  <a:pt x="0" y="19702"/>
                </a:moveTo>
                <a:lnTo>
                  <a:pt x="44546" y="19702"/>
                </a:lnTo>
                <a:lnTo>
                  <a:pt x="44546" y="0"/>
                </a:lnTo>
                <a:lnTo>
                  <a:pt x="0" y="0"/>
                </a:lnTo>
                <a:lnTo>
                  <a:pt x="0" y="1970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789352" y="1713968"/>
            <a:ext cx="45085" cy="10160"/>
          </a:xfrm>
          <a:custGeom>
            <a:avLst/>
            <a:gdLst/>
            <a:ahLst/>
            <a:cxnLst/>
            <a:rect l="l" t="t" r="r" b="b"/>
            <a:pathLst>
              <a:path w="45085" h="10160">
                <a:moveTo>
                  <a:pt x="0" y="9851"/>
                </a:moveTo>
                <a:lnTo>
                  <a:pt x="44546" y="9851"/>
                </a:lnTo>
                <a:lnTo>
                  <a:pt x="44546" y="0"/>
                </a:lnTo>
                <a:lnTo>
                  <a:pt x="0" y="0"/>
                </a:lnTo>
                <a:lnTo>
                  <a:pt x="0" y="98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833953" y="1709042"/>
            <a:ext cx="45085" cy="15240"/>
          </a:xfrm>
          <a:custGeom>
            <a:avLst/>
            <a:gdLst/>
            <a:ahLst/>
            <a:cxnLst/>
            <a:rect l="l" t="t" r="r" b="b"/>
            <a:pathLst>
              <a:path w="45085" h="15239">
                <a:moveTo>
                  <a:pt x="0" y="14776"/>
                </a:moveTo>
                <a:lnTo>
                  <a:pt x="44546" y="14776"/>
                </a:lnTo>
                <a:lnTo>
                  <a:pt x="44546" y="0"/>
                </a:lnTo>
                <a:lnTo>
                  <a:pt x="0" y="0"/>
                </a:lnTo>
                <a:lnTo>
                  <a:pt x="0" y="14776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878500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923047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967594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012141" y="1718893"/>
            <a:ext cx="45085" cy="5080"/>
          </a:xfrm>
          <a:custGeom>
            <a:avLst/>
            <a:gdLst/>
            <a:ahLst/>
            <a:cxnLst/>
            <a:rect l="l" t="t" r="r" b="b"/>
            <a:pathLst>
              <a:path w="45085" h="5080">
                <a:moveTo>
                  <a:pt x="0" y="4925"/>
                </a:moveTo>
                <a:lnTo>
                  <a:pt x="44546" y="4925"/>
                </a:lnTo>
                <a:lnTo>
                  <a:pt x="44546" y="0"/>
                </a:lnTo>
                <a:lnTo>
                  <a:pt x="0" y="0"/>
                </a:lnTo>
                <a:lnTo>
                  <a:pt x="0" y="492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56741" y="1723819"/>
            <a:ext cx="45085" cy="0"/>
          </a:xfrm>
          <a:custGeom>
            <a:avLst/>
            <a:gdLst/>
            <a:ahLst/>
            <a:cxnLst/>
            <a:rect l="l" t="t" r="r" b="b"/>
            <a:pathLst>
              <a:path w="45085">
                <a:moveTo>
                  <a:pt x="0" y="0"/>
                </a:moveTo>
                <a:lnTo>
                  <a:pt x="4454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2476241" y="1676423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446147" y="1430306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50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2416052" y="1184135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2416052" y="938017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150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2534354" y="172381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34354" y="14777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534354" y="12315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534354" y="98541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701283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8734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273410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559473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845536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131600" y="1768853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2596783" y="1779211"/>
            <a:ext cx="1623695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  <a:tabLst>
                <a:tab pos="587375" algn="l"/>
                <a:tab pos="873760" algn="l"/>
                <a:tab pos="1159510" algn="l"/>
                <a:tab pos="144589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       </a:t>
            </a:r>
            <a:r>
              <a:rPr sz="400" spc="4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r>
              <a:rPr sz="400" dirty="0">
                <a:solidFill>
                  <a:srgbClr val="7F7F7F"/>
                </a:solidFill>
                <a:latin typeface="Arial"/>
                <a:cs typeface="Arial"/>
              </a:rPr>
              <a:t>	</a:t>
            </a: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4e+05</a:t>
            </a:r>
            <a:endParaRPr sz="400">
              <a:latin typeface="Arial"/>
              <a:cs typeface="Arial"/>
            </a:endParaRPr>
          </a:p>
          <a:p>
            <a:pPr marR="76835" algn="ctr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02352" y="669979"/>
            <a:ext cx="2753360" cy="1045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86914" algn="l"/>
              </a:tabLst>
            </a:pPr>
            <a:r>
              <a:rPr sz="600" spc="-5" dirty="0">
                <a:latin typeface="Arial"/>
                <a:cs typeface="Arial"/>
              </a:rPr>
              <a:t>	Histogram of</a:t>
            </a:r>
            <a:r>
              <a:rPr sz="600" spc="-3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702088" y="214195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02088" y="29744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02088" y="278168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02088" y="258888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02088" y="239608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02088" y="22033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19219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249153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679141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10907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02088" y="30708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02088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02088" y="268528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02088" y="249248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02088" y="229973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34213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46414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89413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746059" y="305429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829503" y="3033668"/>
            <a:ext cx="1047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923144" y="2978999"/>
            <a:ext cx="692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038022" y="2930393"/>
            <a:ext cx="1333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52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231562" y="29080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308044" y="2871069"/>
            <a:ext cx="1504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1469742" y="2837239"/>
            <a:ext cx="1327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3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621624" y="281412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1680576" y="2783119"/>
            <a:ext cx="210820" cy="92075"/>
          </a:xfrm>
          <a:prstGeom prst="rect">
            <a:avLst/>
          </a:prstGeom>
          <a:solidFill>
            <a:srgbClr val="E5E5E5"/>
          </a:solidFill>
        </p:spPr>
        <p:txBody>
          <a:bodyPr vert="horz" wrap="square" lIns="0" tIns="0" rIns="0" bIns="0" rtlCol="0">
            <a:spAutoFit/>
          </a:bodyPr>
          <a:lstStyle/>
          <a:p>
            <a:pPr marL="8890">
              <a:lnSpc>
                <a:spcPts val="240"/>
              </a:lnSpc>
            </a:pPr>
            <a:r>
              <a:rPr sz="375" spc="7" baseline="-5555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785123" y="274630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799575" y="272606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812890" y="270977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1834325" y="267312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841199" y="265602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1835806" y="263512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1856374" y="261769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1861029" y="259393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1897004" y="2495351"/>
            <a:ext cx="210820" cy="92710"/>
          </a:xfrm>
          <a:prstGeom prst="rect">
            <a:avLst/>
          </a:prstGeom>
          <a:solidFill>
            <a:srgbClr val="E5E5E5"/>
          </a:solidFill>
        </p:spPr>
        <p:txBody>
          <a:bodyPr vert="horz" wrap="square" lIns="0" tIns="203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0"/>
              </a:spcBef>
            </a:pPr>
            <a:r>
              <a:rPr sz="250" dirty="0">
                <a:latin typeface="Wingdings"/>
                <a:cs typeface="Wingdings"/>
              </a:rPr>
              <a:t>●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1888831" y="245212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1894406" y="243236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1900306" y="2366494"/>
            <a:ext cx="64769" cy="9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>
              <a:lnSpc>
                <a:spcPts val="254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4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1923600" y="232589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1932694" y="2295857"/>
            <a:ext cx="793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67" baseline="-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1967227" y="2266683"/>
            <a:ext cx="115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22" baseline="-33333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2060813" y="22112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467465" y="3023438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499076" y="283063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499076" y="263788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499076" y="244508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499076" y="2252339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679083" y="30708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79083" y="287803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79083" y="26852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79083" y="249248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79083" y="229973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034213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464147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894135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990661" y="3143222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1866388" y="3143222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1301623" y="3143222"/>
            <a:ext cx="32512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  <a:p>
            <a:pPr algn="ctr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theoretical</a:t>
            </a:r>
            <a:endParaRPr sz="500">
              <a:latin typeface="Arial"/>
              <a:cs typeface="Arial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389179" y="2519979"/>
            <a:ext cx="98425" cy="2349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sample</a:t>
            </a:r>
            <a:endParaRPr sz="500">
              <a:latin typeface="Arial"/>
              <a:cs typeface="Arial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869361" y="2033989"/>
            <a:ext cx="118999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Normal probability plot of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412372" y="5267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349902" y="1904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2370594" y="2097699"/>
            <a:ext cx="2155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Normality of Residuals Condition</a:t>
            </a:r>
            <a:r>
              <a:rPr lang="en-US" sz="1200" dirty="0" smtClean="0"/>
              <a:t>: The distribution of the residuals is right skewed… condition not met.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92270115"/>
      </p:ext>
    </p:extLst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Income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2650674" y="2141953"/>
            <a:ext cx="1524635" cy="991235"/>
          </a:xfrm>
          <a:custGeom>
            <a:avLst/>
            <a:gdLst/>
            <a:ahLst/>
            <a:cxnLst/>
            <a:rect l="l" t="t" r="r" b="b"/>
            <a:pathLst>
              <a:path w="1524635" h="991235">
                <a:moveTo>
                  <a:pt x="0" y="990910"/>
                </a:moveTo>
                <a:lnTo>
                  <a:pt x="1524119" y="990910"/>
                </a:lnTo>
                <a:lnTo>
                  <a:pt x="152411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650674" y="29744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650674" y="278168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650674" y="2588883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650674" y="2396081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650674" y="22033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894464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247050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599581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95216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650674" y="307083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650674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650674" y="2685284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650674" y="249248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650674" y="2299735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718225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070757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423342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775874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128406" y="2141953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2696432" y="294847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706986" y="265602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2721060" y="277228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726364" y="284341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2733400" y="273629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2738705" y="239372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2798624" y="2591003"/>
            <a:ext cx="78740" cy="1079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2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2712291" y="2675074"/>
            <a:ext cx="1828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60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2728150" y="2966279"/>
            <a:ext cx="175895" cy="13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42545">
              <a:lnSpc>
                <a:spcPct val="100000"/>
              </a:lnSpc>
              <a:spcBef>
                <a:spcPts val="229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2853293" y="270977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2816270" y="2268794"/>
            <a:ext cx="110489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2881493" y="232589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2856811" y="2295857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2909693" y="237412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2923821" y="273531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2842738" y="2811691"/>
            <a:ext cx="1454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2952021" y="267545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2715809" y="2915291"/>
            <a:ext cx="3009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2934376" y="2951773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2966094" y="2626955"/>
            <a:ext cx="7683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">
              <a:lnSpc>
                <a:spcPts val="24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0">
              <a:lnSpc>
                <a:spcPts val="24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3003117" y="21535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2978435" y="2941218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3040140" y="237152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3045445" y="297169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3096541" y="250316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2897352" y="2833721"/>
            <a:ext cx="3238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250" spc="-2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2731668" y="2798105"/>
            <a:ext cx="5016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656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3091291" y="3021273"/>
            <a:ext cx="1949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3251670" y="2914371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3253457" y="273856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3292212" y="265797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3301034" y="268389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3320412" y="226668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3332753" y="278230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3089505" y="2915075"/>
            <a:ext cx="3308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</a:t>
            </a:r>
            <a:r>
              <a:rPr sz="250" spc="50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2724632" y="2770230"/>
            <a:ext cx="708025" cy="80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>
              <a:lnSpc>
                <a:spcPts val="215"/>
              </a:lnSpc>
              <a:spcBef>
                <a:spcPts val="100"/>
              </a:spcBef>
              <a:tabLst>
                <a:tab pos="391160" algn="l"/>
              </a:tabLst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Times New Roman"/>
                <a:cs typeface="Times New Roman"/>
              </a:rPr>
              <a:t>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  <a:p>
            <a:pPr marL="12700">
              <a:lnSpc>
                <a:spcPts val="215"/>
              </a:lnSpc>
              <a:tabLst>
                <a:tab pos="22923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</a:t>
            </a:r>
            <a:r>
              <a:rPr sz="375" spc="-37" baseline="22222" dirty="0">
                <a:latin typeface="Times New Roman"/>
                <a:cs typeface="Times New Roman"/>
              </a:rPr>
              <a:t> </a:t>
            </a:r>
            <a:r>
              <a:rPr sz="250" spc="-95" dirty="0">
                <a:latin typeface="Wingdings"/>
                <a:cs typeface="Wingdings"/>
              </a:rPr>
              <a:t></a:t>
            </a:r>
            <a:r>
              <a:rPr sz="375" spc="-142" baseline="22222" dirty="0">
                <a:latin typeface="Wingdings"/>
                <a:cs typeface="Wingdings"/>
              </a:rPr>
              <a:t></a:t>
            </a:r>
            <a:r>
              <a:rPr sz="375" spc="600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2699950" y="2933478"/>
            <a:ext cx="750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15" baseline="-11111" dirty="0">
                <a:latin typeface="Wingdings"/>
                <a:cs typeface="Wingdings"/>
              </a:rPr>
              <a:t></a:t>
            </a:r>
            <a:r>
              <a:rPr sz="375" spc="-1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3427964" y="2452123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3461468" y="221120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3447341" y="2792909"/>
            <a:ext cx="8763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3503742" y="243236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3556624" y="273428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3267530" y="2833559"/>
            <a:ext cx="3517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33333" dirty="0">
                <a:latin typeface="Wingdings"/>
                <a:cs typeface="Wingdings"/>
              </a:rPr>
              <a:t></a:t>
            </a:r>
            <a:r>
              <a:rPr sz="375" spc="-52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3450859" y="2715723"/>
            <a:ext cx="180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3489669" y="2771799"/>
            <a:ext cx="1651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7" name="object 277"/>
          <p:cNvSpPr txBox="1"/>
          <p:nvPr/>
        </p:nvSpPr>
        <p:spPr>
          <a:xfrm>
            <a:off x="3605988" y="2273600"/>
            <a:ext cx="74930" cy="123189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29845">
              <a:lnSpc>
                <a:spcPct val="100000"/>
              </a:lnSpc>
              <a:spcBef>
                <a:spcPts val="8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8" name="object 278"/>
          <p:cNvSpPr txBox="1"/>
          <p:nvPr/>
        </p:nvSpPr>
        <p:spPr>
          <a:xfrm>
            <a:off x="3256975" y="2973370"/>
            <a:ext cx="42608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9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3630671" y="268243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0" name="object 280"/>
          <p:cNvSpPr txBox="1"/>
          <p:nvPr/>
        </p:nvSpPr>
        <p:spPr>
          <a:xfrm>
            <a:off x="3648316" y="263085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3491401" y="2942950"/>
            <a:ext cx="232410" cy="6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  <a:p>
            <a:pPr marR="18415" algn="ctr">
              <a:lnSpc>
                <a:spcPts val="16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3695894" y="2757347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3613079" y="2954479"/>
            <a:ext cx="1454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2694645" y="2888607"/>
            <a:ext cx="10712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375" spc="-30" baseline="-22222" dirty="0">
                <a:latin typeface="Wingdings"/>
                <a:cs typeface="Wingdings"/>
              </a:rPr>
              <a:t></a:t>
            </a:r>
            <a:r>
              <a:rPr sz="375" spc="-30" baseline="-11111" dirty="0">
                <a:latin typeface="Wingdings"/>
                <a:cs typeface="Wingdings"/>
              </a:rPr>
              <a:t></a:t>
            </a:r>
            <a:r>
              <a:rPr sz="375" spc="-30" baseline="-22222" dirty="0">
                <a:latin typeface="Wingdings"/>
                <a:cs typeface="Wingdings"/>
              </a:rPr>
              <a:t></a:t>
            </a:r>
            <a:r>
              <a:rPr sz="375" spc="-30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spc="-75" baseline="-11111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</a:t>
            </a:r>
            <a:r>
              <a:rPr sz="375" spc="-75" baseline="-22222" dirty="0">
                <a:latin typeface="Wingdings"/>
                <a:cs typeface="Wingdings"/>
              </a:rPr>
              <a:t>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3734703" y="2366494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3736435" y="246094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7" name="object 287"/>
          <p:cNvSpPr txBox="1"/>
          <p:nvPr/>
        </p:nvSpPr>
        <p:spPr>
          <a:xfrm>
            <a:off x="3778763" y="291420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3796408" y="2308848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3773459" y="2713991"/>
            <a:ext cx="1054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0" name="object 290"/>
          <p:cNvSpPr txBox="1"/>
          <p:nvPr/>
        </p:nvSpPr>
        <p:spPr>
          <a:xfrm>
            <a:off x="3831645" y="263253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3836950" y="274067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3782281" y="2967622"/>
            <a:ext cx="124460" cy="12509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33655">
              <a:lnSpc>
                <a:spcPct val="100000"/>
              </a:lnSpc>
              <a:spcBef>
                <a:spcPts val="9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3789318" y="2954155"/>
            <a:ext cx="1422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94" name="object 294"/>
          <p:cNvSpPr txBox="1"/>
          <p:nvPr/>
        </p:nvSpPr>
        <p:spPr>
          <a:xfrm>
            <a:off x="3798141" y="2762544"/>
            <a:ext cx="1670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15" baseline="33333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7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3847505" y="2926387"/>
            <a:ext cx="1282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3466719" y="2917402"/>
            <a:ext cx="5162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7" name="object 297"/>
          <p:cNvSpPr txBox="1"/>
          <p:nvPr/>
        </p:nvSpPr>
        <p:spPr>
          <a:xfrm>
            <a:off x="3940929" y="2726062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8" name="object 298"/>
          <p:cNvSpPr txBox="1"/>
          <p:nvPr/>
        </p:nvSpPr>
        <p:spPr>
          <a:xfrm>
            <a:off x="3815786" y="2892504"/>
            <a:ext cx="2076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9" name="object 299"/>
          <p:cNvSpPr txBox="1"/>
          <p:nvPr/>
        </p:nvSpPr>
        <p:spPr>
          <a:xfrm>
            <a:off x="2714023" y="2855968"/>
            <a:ext cx="1344295" cy="6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0"/>
              </a:lnSpc>
              <a:spcBef>
                <a:spcPts val="100"/>
              </a:spcBef>
            </a:pP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</a:t>
            </a:r>
            <a:r>
              <a:rPr sz="375" spc="-44" baseline="33333" dirty="0">
                <a:latin typeface="Times New Roman"/>
                <a:cs typeface="Times New Roman"/>
              </a:rPr>
              <a:t> 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spc="-67" baseline="33333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spc="-5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-7" baseline="11111" dirty="0">
                <a:latin typeface="Times New Roman"/>
                <a:cs typeface="Times New Roman"/>
              </a:rPr>
              <a:t> </a:t>
            </a:r>
            <a:r>
              <a:rPr sz="375" spc="-89" baseline="11111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</a:t>
            </a:r>
            <a:r>
              <a:rPr sz="375" spc="-89" baseline="22222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33333" dirty="0">
                <a:latin typeface="Wingdings"/>
                <a:cs typeface="Wingdings"/>
              </a:rPr>
              <a:t></a:t>
            </a:r>
            <a:r>
              <a:rPr sz="375" spc="-82" baseline="22222" dirty="0">
                <a:latin typeface="Wingdings"/>
                <a:cs typeface="Wingdings"/>
              </a:rPr>
              <a:t>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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849630">
              <a:lnSpc>
                <a:spcPts val="16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00" name="object 300"/>
          <p:cNvSpPr txBox="1"/>
          <p:nvPr/>
        </p:nvSpPr>
        <p:spPr>
          <a:xfrm>
            <a:off x="4002634" y="268460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4009671" y="2943005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2" name="object 302"/>
          <p:cNvSpPr txBox="1"/>
          <p:nvPr/>
        </p:nvSpPr>
        <p:spPr>
          <a:xfrm>
            <a:off x="4013189" y="2746306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3" name="object 303"/>
          <p:cNvSpPr txBox="1"/>
          <p:nvPr/>
        </p:nvSpPr>
        <p:spPr>
          <a:xfrm>
            <a:off x="4016707" y="3054290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4" name="object 304"/>
          <p:cNvSpPr txBox="1"/>
          <p:nvPr/>
        </p:nvSpPr>
        <p:spPr>
          <a:xfrm>
            <a:off x="3609507" y="2791285"/>
            <a:ext cx="4946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97" baseline="33333" dirty="0">
                <a:latin typeface="Wingdings"/>
                <a:cs typeface="Wingdings"/>
              </a:rPr>
              <a:t>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375" spc="-97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305" name="object 305"/>
          <p:cNvSpPr txBox="1"/>
          <p:nvPr/>
        </p:nvSpPr>
        <p:spPr>
          <a:xfrm>
            <a:off x="4048480" y="2617699"/>
            <a:ext cx="577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6" name="object 306"/>
          <p:cNvSpPr txBox="1"/>
          <p:nvPr/>
        </p:nvSpPr>
        <p:spPr>
          <a:xfrm>
            <a:off x="2703468" y="2876049"/>
            <a:ext cx="14046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44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</a:t>
            </a:r>
            <a:r>
              <a:rPr sz="375" spc="-37" baseline="22222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spc="-82" baseline="11111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Wingdings"/>
                <a:cs typeface="Wingdings"/>
              </a:rPr>
              <a:t></a:t>
            </a:r>
            <a:r>
              <a:rPr sz="375" spc="-82" baseline="22222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15" baseline="-22222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spc="15" baseline="-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11111" dirty="0">
                <a:latin typeface="Wingdings"/>
                <a:cs typeface="Wingdings"/>
              </a:rPr>
              <a:t>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307" name="object 307"/>
          <p:cNvSpPr txBox="1"/>
          <p:nvPr/>
        </p:nvSpPr>
        <p:spPr>
          <a:xfrm>
            <a:off x="3866882" y="2932883"/>
            <a:ext cx="244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308" name="object 308"/>
          <p:cNvSpPr txBox="1"/>
          <p:nvPr/>
        </p:nvSpPr>
        <p:spPr>
          <a:xfrm>
            <a:off x="3050750" y="2806387"/>
            <a:ext cx="10642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-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Wingdings"/>
                <a:cs typeface="Wingdings"/>
              </a:rPr>
              <a:t></a:t>
            </a:r>
            <a:r>
              <a:rPr sz="250" spc="-35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Wingdings"/>
                <a:cs typeface="Wingdings"/>
              </a:rPr>
              <a:t></a:t>
            </a:r>
            <a:r>
              <a:rPr sz="375" spc="-52" baseline="-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309" name="object 309"/>
          <p:cNvSpPr txBox="1"/>
          <p:nvPr/>
        </p:nvSpPr>
        <p:spPr>
          <a:xfrm>
            <a:off x="3706503" y="2825602"/>
            <a:ext cx="4203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10" name="object 310"/>
          <p:cNvSpPr txBox="1"/>
          <p:nvPr/>
        </p:nvSpPr>
        <p:spPr>
          <a:xfrm>
            <a:off x="3768154" y="2875562"/>
            <a:ext cx="3663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11" name="object 311"/>
          <p:cNvSpPr txBox="1"/>
          <p:nvPr/>
        </p:nvSpPr>
        <p:spPr>
          <a:xfrm>
            <a:off x="3983256" y="2912044"/>
            <a:ext cx="1530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-90" dirty="0">
                <a:latin typeface="Wingdings"/>
                <a:cs typeface="Wingdings"/>
              </a:rPr>
              <a:t></a:t>
            </a:r>
            <a:r>
              <a:rPr sz="375" spc="-135" baseline="11111" dirty="0">
                <a:latin typeface="Wingdings"/>
                <a:cs typeface="Wingdings"/>
              </a:rPr>
              <a:t></a:t>
            </a:r>
            <a:r>
              <a:rPr sz="250" spc="-9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2" name="object 312"/>
          <p:cNvSpPr/>
          <p:nvPr/>
        </p:nvSpPr>
        <p:spPr>
          <a:xfrm>
            <a:off x="2650674" y="2878032"/>
            <a:ext cx="1524635" cy="0"/>
          </a:xfrm>
          <a:custGeom>
            <a:avLst/>
            <a:gdLst/>
            <a:ahLst/>
            <a:cxnLst/>
            <a:rect l="l" t="t" r="r" b="b"/>
            <a:pathLst>
              <a:path w="1524635">
                <a:moveTo>
                  <a:pt x="0" y="0"/>
                </a:moveTo>
                <a:lnTo>
                  <a:pt x="1524119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 txBox="1"/>
          <p:nvPr/>
        </p:nvSpPr>
        <p:spPr>
          <a:xfrm>
            <a:off x="2416052" y="3023438"/>
            <a:ext cx="20955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4" name="object 314"/>
          <p:cNvSpPr txBox="1"/>
          <p:nvPr/>
        </p:nvSpPr>
        <p:spPr>
          <a:xfrm>
            <a:off x="2447662" y="283063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0e+00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15" name="object 315"/>
          <p:cNvSpPr txBox="1"/>
          <p:nvPr/>
        </p:nvSpPr>
        <p:spPr>
          <a:xfrm>
            <a:off x="2447662" y="2637888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6" name="object 316"/>
          <p:cNvSpPr txBox="1"/>
          <p:nvPr/>
        </p:nvSpPr>
        <p:spPr>
          <a:xfrm>
            <a:off x="2447662" y="2445086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7" name="object 317"/>
          <p:cNvSpPr txBox="1"/>
          <p:nvPr/>
        </p:nvSpPr>
        <p:spPr>
          <a:xfrm>
            <a:off x="2447662" y="2252339"/>
            <a:ext cx="17780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3e+05</a:t>
            </a:r>
            <a:endParaRPr sz="400">
              <a:latin typeface="Arial"/>
              <a:cs typeface="Arial"/>
            </a:endParaRPr>
          </a:p>
        </p:txBody>
      </p:sp>
      <p:sp>
        <p:nvSpPr>
          <p:cNvPr id="318" name="object 318"/>
          <p:cNvSpPr/>
          <p:nvPr/>
        </p:nvSpPr>
        <p:spPr>
          <a:xfrm>
            <a:off x="2627670" y="30708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627670" y="287803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627670" y="26852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627670" y="249248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627670" y="2299735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2718225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3070757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423342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3775874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128406" y="3132864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 txBox="1"/>
          <p:nvPr/>
        </p:nvSpPr>
        <p:spPr>
          <a:xfrm>
            <a:off x="2690478" y="3143222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3012914" y="3143222"/>
            <a:ext cx="468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512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200	400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0" name="object 330"/>
          <p:cNvSpPr txBox="1"/>
          <p:nvPr/>
        </p:nvSpPr>
        <p:spPr>
          <a:xfrm>
            <a:off x="3718032" y="3143222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1" name="object 331"/>
          <p:cNvSpPr txBox="1"/>
          <p:nvPr/>
        </p:nvSpPr>
        <p:spPr>
          <a:xfrm>
            <a:off x="4070564" y="3143222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32" name="object 332"/>
          <p:cNvSpPr txBox="1"/>
          <p:nvPr/>
        </p:nvSpPr>
        <p:spPr>
          <a:xfrm>
            <a:off x="3064281" y="3198540"/>
            <a:ext cx="697230" cy="103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00" spc="5" dirty="0">
                <a:latin typeface="Arial"/>
                <a:cs typeface="Arial"/>
              </a:rPr>
              <a:t>Order </a:t>
            </a:r>
            <a:r>
              <a:rPr sz="500" dirty="0">
                <a:latin typeface="Arial"/>
                <a:cs typeface="Arial"/>
              </a:rPr>
              <a:t>of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collection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33" name="object 333"/>
          <p:cNvSpPr txBox="1"/>
          <p:nvPr/>
        </p:nvSpPr>
        <p:spPr>
          <a:xfrm>
            <a:off x="2337766" y="2482037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334" name="object 334"/>
          <p:cNvSpPr txBox="1"/>
          <p:nvPr/>
        </p:nvSpPr>
        <p:spPr>
          <a:xfrm>
            <a:off x="2773076" y="2033989"/>
            <a:ext cx="127952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Residuals vs. Order of data collection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2406559" y="187411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70993" y="634468"/>
            <a:ext cx="4233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u="sng" dirty="0" smtClean="0"/>
              <a:t>Independence of Residuals Condition</a:t>
            </a:r>
            <a:r>
              <a:rPr lang="en-US" sz="1000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No clear structure/pattern in residuals as order of data collection (“time”) increases, so this data has no time-series structure… so independence of residuals not violated via a time series relationship.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Should also check to see if data is collected via random sampling /assignment and meets the 10% rule, if not this would also violate independence.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81842335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833907"/>
            <a:ext cx="2140839" cy="1225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Housekeeping</a:t>
            </a:r>
            <a:endParaRPr lang="en-US" sz="1050" spc="2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2. Application Exercise 7.1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tx2"/>
                </a:solidFill>
                <a:latin typeface="Arial"/>
                <a:cs typeface="Arial"/>
              </a:rPr>
              <a:t>3. Transformations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lang="en-US" sz="1050" spc="2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4. Case Study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0176768"/>
      </p:ext>
    </p:extLst>
  </p:cSld>
  <p:clrMapOvr>
    <a:masterClrMapping/>
  </p:clrMapOvr>
  <p:transition>
    <p:cut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1807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 </a:t>
            </a:r>
            <a:r>
              <a:rPr spc="70" dirty="0"/>
              <a:t>--</a:t>
            </a:r>
            <a:r>
              <a:rPr spc="-25" dirty="0"/>
              <a:t> </a:t>
            </a:r>
            <a:r>
              <a:rPr spc="35" dirty="0"/>
              <a:t>code</a:t>
            </a:r>
          </a:p>
        </p:txBody>
      </p:sp>
      <p:sp>
        <p:nvSpPr>
          <p:cNvPr id="3" name="object 3"/>
          <p:cNvSpPr/>
          <p:nvPr/>
        </p:nvSpPr>
        <p:spPr>
          <a:xfrm>
            <a:off x="97663" y="717437"/>
            <a:ext cx="4102100" cy="0"/>
          </a:xfrm>
          <a:custGeom>
            <a:avLst/>
            <a:gdLst/>
            <a:ahLst/>
            <a:cxnLst/>
            <a:rect l="l" t="t" r="r" b="b"/>
            <a:pathLst>
              <a:path w="4102100">
                <a:moveTo>
                  <a:pt x="0" y="0"/>
                </a:moveTo>
                <a:lnTo>
                  <a:pt x="4101846" y="0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076" y="719977"/>
            <a:ext cx="0" cy="2720340"/>
          </a:xfrm>
          <a:custGeom>
            <a:avLst/>
            <a:gdLst/>
            <a:ahLst/>
            <a:cxnLst/>
            <a:rect l="l" t="t" r="r" b="b"/>
            <a:pathLst>
              <a:path h="2720340">
                <a:moveTo>
                  <a:pt x="0" y="0"/>
                </a:moveTo>
                <a:lnTo>
                  <a:pt x="0" y="2720213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96968" y="719977"/>
            <a:ext cx="0" cy="2720340"/>
          </a:xfrm>
          <a:custGeom>
            <a:avLst/>
            <a:gdLst/>
            <a:ahLst/>
            <a:cxnLst/>
            <a:rect l="l" t="t" r="r" b="b"/>
            <a:pathLst>
              <a:path h="2720340">
                <a:moveTo>
                  <a:pt x="0" y="0"/>
                </a:moveTo>
                <a:lnTo>
                  <a:pt x="0" y="2720213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7888" y="728105"/>
            <a:ext cx="4005962" cy="26436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955"/>
              </a:lnSpc>
              <a:spcBef>
                <a:spcPts val="9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residuals vs.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fitted</a:t>
            </a:r>
            <a:endParaRPr sz="800" dirty="0">
              <a:latin typeface="Courier New"/>
              <a:cs typeface="Courier New"/>
            </a:endParaRPr>
          </a:p>
          <a:p>
            <a:pPr marL="120014" marR="5080" indent="-107950">
              <a:lnSpc>
                <a:spcPts val="950"/>
              </a:lnSpc>
              <a:spcBef>
                <a:spcPts val="3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sz="800" spc="-6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lang="en-US" sz="800" spc="-60" dirty="0" err="1" smtClean="0">
                <a:solidFill>
                  <a:srgbClr val="C00000"/>
                </a:solidFill>
                <a:latin typeface="Courier New"/>
                <a:cs typeface="Courier New"/>
              </a:rPr>
              <a:t>_log</a:t>
            </a:r>
            <a:r>
              <a:rPr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y = .resid, x = .fitted, geom = "point") +  geom_hline(yintercept = 0, linetype = "dashed") +  xlab("Fitted values")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00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ylab("Residuals")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ggtitle("Residuals vs. Fitted values")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histogram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488315" indent="-107950">
              <a:lnSpc>
                <a:spcPts val="950"/>
              </a:lnSpc>
              <a:spcBef>
                <a:spcPts val="3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lang="en-US" sz="800" spc="-60" dirty="0" err="1">
                <a:solidFill>
                  <a:srgbClr val="C00000"/>
                </a:solidFill>
                <a:latin typeface="Courier New"/>
                <a:cs typeface="Courier New"/>
              </a:rPr>
              <a:t>m_full_log</a:t>
            </a:r>
            <a:r>
              <a:rPr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x = .resid, geom = "histogram") +  xlab("Residuals")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1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ggtitle("Histogram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normal prob plot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596265" indent="-107950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lang="en-US" sz="800" spc="-60" dirty="0" err="1">
                <a:solidFill>
                  <a:srgbClr val="C00000"/>
                </a:solidFill>
                <a:latin typeface="Courier New"/>
                <a:cs typeface="Courier New"/>
              </a:rPr>
              <a:t>m_full_log</a:t>
            </a:r>
            <a:r>
              <a:rPr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sample = .resid, stat = "qq") +  ggtitle("Normal probability plot of</a:t>
            </a:r>
            <a:r>
              <a:rPr sz="800" spc="-4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residuals")</a:t>
            </a:r>
            <a:endParaRPr sz="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 dirty="0">
              <a:latin typeface="Times New Roman"/>
              <a:cs typeface="Times New Roman"/>
            </a:endParaRPr>
          </a:p>
          <a:p>
            <a:pPr marL="12700">
              <a:lnSpc>
                <a:spcPts val="955"/>
              </a:lnSpc>
              <a:spcBef>
                <a:spcPts val="5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# order of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residuals</a:t>
            </a:r>
            <a:endParaRPr sz="800" dirty="0">
              <a:latin typeface="Courier New"/>
              <a:cs typeface="Courier New"/>
            </a:endParaRPr>
          </a:p>
          <a:p>
            <a:pPr marL="120014" marR="649605" indent="-107950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qplot(data = </a:t>
            </a:r>
            <a:r>
              <a:rPr lang="en-US" sz="800" spc="-60" dirty="0" err="1">
                <a:solidFill>
                  <a:srgbClr val="C00000"/>
                </a:solidFill>
                <a:latin typeface="Courier New"/>
                <a:cs typeface="Courier New"/>
              </a:rPr>
              <a:t>m_full_log</a:t>
            </a:r>
            <a:r>
              <a:rPr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y = .resid) +  geom_hline(yintercept = 0, linetype = "dashed") +  ylab("Residuals")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00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xlab("Order of data collection")</a:t>
            </a:r>
            <a:r>
              <a:rPr sz="800" spc="-6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+</a:t>
            </a:r>
            <a:endParaRPr sz="800" dirty="0">
              <a:latin typeface="Courier New"/>
              <a:cs typeface="Courier New"/>
            </a:endParaRPr>
          </a:p>
          <a:p>
            <a:pPr marL="120014">
              <a:lnSpc>
                <a:spcPts val="95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ggtitle("Residuals vs. Order of data</a:t>
            </a:r>
            <a:r>
              <a:rPr sz="800" spc="-5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collection")</a:t>
            </a:r>
            <a:endParaRPr sz="800" dirty="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7663" y="3442730"/>
            <a:ext cx="4102100" cy="0"/>
          </a:xfrm>
          <a:custGeom>
            <a:avLst/>
            <a:gdLst/>
            <a:ahLst/>
            <a:cxnLst/>
            <a:rect l="l" t="t" r="r" b="b"/>
            <a:pathLst>
              <a:path w="4102100">
                <a:moveTo>
                  <a:pt x="0" y="0"/>
                </a:moveTo>
                <a:lnTo>
                  <a:pt x="4101846" y="0"/>
                </a:lnTo>
              </a:path>
            </a:pathLst>
          </a:custGeom>
          <a:ln w="505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/>
          <p:cNvSpPr txBox="1"/>
          <p:nvPr/>
        </p:nvSpPr>
        <p:spPr>
          <a:xfrm>
            <a:off x="100203" y="337842"/>
            <a:ext cx="4097020" cy="327654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40005">
              <a:lnSpc>
                <a:spcPts val="1200"/>
              </a:lnSpc>
              <a:spcBef>
                <a:spcPts val="155"/>
              </a:spcBef>
            </a:pPr>
            <a:r>
              <a:rPr sz="1000" spc="-8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m_full</a:t>
            </a:r>
            <a:r>
              <a:rPr lang="en-US" sz="1000" spc="-80" dirty="0" err="1" smtClean="0">
                <a:solidFill>
                  <a:srgbClr val="C00000"/>
                </a:solidFill>
                <a:latin typeface="Courier New"/>
                <a:cs typeface="Courier New"/>
              </a:rPr>
              <a:t>_log</a:t>
            </a:r>
            <a:r>
              <a:rPr sz="1000" spc="-80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= </a:t>
            </a:r>
            <a:r>
              <a:rPr sz="1000" b="1" spc="-80" dirty="0" smtClean="0">
                <a:solidFill>
                  <a:srgbClr val="0000FF"/>
                </a:solidFill>
                <a:latin typeface="Courier New"/>
                <a:cs typeface="Courier New"/>
              </a:rPr>
              <a:t>lm</a:t>
            </a:r>
            <a:r>
              <a:rPr sz="1000" spc="-80" dirty="0" smtClean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lang="en-US" sz="1000" b="1" u="sng" spc="-80" dirty="0" smtClean="0">
                <a:solidFill>
                  <a:srgbClr val="C00000"/>
                </a:solidFill>
                <a:latin typeface="Courier New"/>
                <a:cs typeface="Courier New"/>
              </a:rPr>
              <a:t>log(</a:t>
            </a:r>
            <a:r>
              <a:rPr sz="1000" spc="-80" dirty="0" smtClean="0">
                <a:solidFill>
                  <a:srgbClr val="C00000"/>
                </a:solidFill>
                <a:latin typeface="Courier New"/>
                <a:cs typeface="Courier New"/>
              </a:rPr>
              <a:t>income</a:t>
            </a:r>
            <a:r>
              <a:rPr lang="en-US" sz="1000" spc="-80" dirty="0" smtClean="0">
                <a:solidFill>
                  <a:srgbClr val="C00000"/>
                </a:solidFill>
                <a:latin typeface="Courier New"/>
                <a:cs typeface="Courier New"/>
              </a:rPr>
              <a:t>)</a:t>
            </a:r>
            <a:r>
              <a:rPr sz="1000" spc="-80" dirty="0" smtClean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~ hrs_work + race + age +</a:t>
            </a:r>
            <a:r>
              <a:rPr sz="1000" spc="-7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gender</a:t>
            </a:r>
            <a:endParaRPr sz="1000" dirty="0">
              <a:latin typeface="Courier New"/>
              <a:cs typeface="Courier New"/>
            </a:endParaRPr>
          </a:p>
          <a:p>
            <a:pPr marL="306070">
              <a:lnSpc>
                <a:spcPts val="1200"/>
              </a:lnSpc>
            </a:pP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+ citizen, data =</a:t>
            </a:r>
            <a:r>
              <a:rPr sz="1000" spc="-8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1000" spc="-80" dirty="0">
                <a:solidFill>
                  <a:srgbClr val="0000FF"/>
                </a:solidFill>
                <a:latin typeface="Courier New"/>
                <a:cs typeface="Courier New"/>
              </a:rPr>
              <a:t>acs_emp)</a:t>
            </a:r>
            <a:endParaRPr sz="1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57830798"/>
      </p:ext>
    </p:extLst>
  </p:cSld>
  <p:clrMapOvr>
    <a:masterClrMapping/>
  </p:clrMapOvr>
  <p:transition>
    <p:cut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2033" y="57937"/>
            <a:ext cx="120078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0" dirty="0"/>
              <a:t>Log</a:t>
            </a:r>
            <a:r>
              <a:rPr spc="-50" dirty="0"/>
              <a:t> </a:t>
            </a:r>
            <a:r>
              <a:rPr spc="25" dirty="0"/>
              <a:t>transformation</a:t>
            </a:r>
          </a:p>
        </p:txBody>
      </p:sp>
      <p:sp>
        <p:nvSpPr>
          <p:cNvPr id="4" name="object 4"/>
          <p:cNvSpPr/>
          <p:nvPr/>
        </p:nvSpPr>
        <p:spPr>
          <a:xfrm>
            <a:off x="580193" y="918217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5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0193" y="1698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0193" y="1455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0193" y="121207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0193" y="96909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1478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6786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5884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0193" y="181960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0193" y="1576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0193" y="133359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0193" y="109055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5372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75784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97843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29043" y="109810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36110" y="1498158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76056" y="124538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307" y="13379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60791" y="106205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45609" y="109209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12078" y="122129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2024" y="156500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3860" y="1378916"/>
            <a:ext cx="1460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6188" y="1438348"/>
            <a:ext cx="2825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59467" y="16243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42385" y="153312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70263" y="1023461"/>
            <a:ext cx="1727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66013" y="11241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83417" y="1136371"/>
            <a:ext cx="1416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7352" y="152327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51104" y="13677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33644" y="117214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82171" y="1084192"/>
            <a:ext cx="1193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13698" y="18305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749561" y="119217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987668" y="13030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60384" y="929766"/>
            <a:ext cx="1066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60" dirty="0">
                <a:latin typeface="Times New Roman"/>
                <a:cs typeface="Times New Roman"/>
              </a:rPr>
              <a:t>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66314" y="17053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14998" y="100695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192590" y="1051499"/>
            <a:ext cx="3181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50190" algn="l"/>
              </a:tabLst>
            </a:pP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	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36811" y="11975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48773" y="1522353"/>
            <a:ext cx="775970" cy="98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7470" algn="r">
              <a:lnSpc>
                <a:spcPts val="28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85"/>
              </a:lnSpc>
              <a:tabLst>
                <a:tab pos="349250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spc="-60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Times New Roman"/>
                <a:cs typeface="Times New Roman"/>
              </a:rPr>
              <a:t>	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44444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93781" y="1584112"/>
            <a:ext cx="315595" cy="25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0"/>
              </a:spcBef>
              <a:tabLst>
                <a:tab pos="16256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21285" algn="ctr">
              <a:lnSpc>
                <a:spcPct val="100000"/>
              </a:lnSpc>
              <a:spcBef>
                <a:spcPts val="6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04775" algn="ctr">
              <a:lnSpc>
                <a:spcPts val="275"/>
              </a:lnSpc>
              <a:spcBef>
                <a:spcPts val="3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56515" algn="ct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3810">
              <a:lnSpc>
                <a:spcPts val="27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05715" y="1490634"/>
            <a:ext cx="1006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113997" y="1423679"/>
            <a:ext cx="6915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50545" algn="l"/>
              </a:tabLst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18056" y="1371554"/>
            <a:ext cx="2343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48909" y="1328252"/>
            <a:ext cx="8007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-22222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82548" y="1460973"/>
            <a:ext cx="11518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92430" algn="l"/>
                <a:tab pos="59436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44444" dirty="0">
                <a:latin typeface="Wingdings"/>
                <a:cs typeface="Wingdings"/>
              </a:rPr>
              <a:t></a:t>
            </a:r>
            <a:r>
              <a:rPr sz="375" spc="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05038" y="1504545"/>
            <a:ext cx="4057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36028" y="1212203"/>
            <a:ext cx="24320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45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14808" y="1635534"/>
            <a:ext cx="67945" cy="13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834703" y="1501406"/>
            <a:ext cx="1676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54835" y="1246520"/>
            <a:ext cx="7302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30" baseline="33333" dirty="0">
                <a:latin typeface="Wingdings"/>
                <a:cs typeface="Wingdings"/>
              </a:rPr>
              <a:t>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89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138791" y="173215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12779" y="1145681"/>
            <a:ext cx="71945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985">
              <a:lnSpc>
                <a:spcPts val="240"/>
              </a:lnSpc>
              <a:spcBef>
                <a:spcPts val="100"/>
              </a:spcBef>
            </a:pP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5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  <a:p>
            <a:pPr>
              <a:lnSpc>
                <a:spcPts val="240"/>
              </a:lnSpc>
            </a:pP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061115" y="1106384"/>
            <a:ext cx="1352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76188" y="1281216"/>
            <a:ext cx="146050" cy="8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6355" algn="r">
              <a:lnSpc>
                <a:spcPts val="225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r">
              <a:lnSpc>
                <a:spcPts val="22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42304" y="1325059"/>
            <a:ext cx="9956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44444" dirty="0">
                <a:latin typeface="Wingdings"/>
                <a:cs typeface="Wingdings"/>
              </a:rPr>
              <a:t></a:t>
            </a:r>
            <a:r>
              <a:rPr sz="375" spc="-37" baseline="44444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42" baseline="22222" dirty="0">
                <a:latin typeface="Wingdings"/>
                <a:cs typeface="Wingdings"/>
              </a:rPr>
              <a:t>●</a:t>
            </a:r>
            <a:r>
              <a:rPr sz="375" spc="-142" baseline="11111" dirty="0">
                <a:latin typeface="Wingdings"/>
                <a:cs typeface="Wingdings"/>
              </a:rPr>
              <a:t></a:t>
            </a:r>
            <a:r>
              <a:rPr sz="375" spc="187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Times New Roman"/>
                <a:cs typeface="Times New Roman"/>
              </a:rPr>
              <a:t> 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187069" y="1159212"/>
            <a:ext cx="4089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15" baseline="-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22" baseline="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233619" y="1383083"/>
            <a:ext cx="5207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7" baseline="22222" dirty="0">
                <a:latin typeface="Wingdings"/>
                <a:cs typeface="Wingdings"/>
              </a:rPr>
              <a:t></a:t>
            </a:r>
            <a:r>
              <a:rPr sz="375" spc="-67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63874" y="1185681"/>
            <a:ext cx="6248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0099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50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58353" y="1360512"/>
            <a:ext cx="9137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08231" y="1271256"/>
            <a:ext cx="9861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55555" dirty="0">
                <a:latin typeface="Wingdings"/>
                <a:cs typeface="Wingdings"/>
              </a:rPr>
              <a:t></a:t>
            </a:r>
            <a:r>
              <a:rPr sz="375" spc="-75" baseline="555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</a:t>
            </a:r>
            <a:r>
              <a:rPr sz="375" spc="-37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33333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22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78678" y="1393151"/>
            <a:ext cx="793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965850" y="1414044"/>
            <a:ext cx="7708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955620" y="1203597"/>
            <a:ext cx="600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7" baseline="-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37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17975" y="1303624"/>
            <a:ext cx="7537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" baseline="5555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</a:t>
            </a:r>
            <a:r>
              <a:rPr sz="375" spc="15" baseline="44444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spc="-120" baseline="22222" dirty="0">
                <a:latin typeface="Wingdings"/>
                <a:cs typeface="Wingdings"/>
              </a:rPr>
              <a:t></a:t>
            </a:r>
            <a:r>
              <a:rPr sz="375" spc="-120" baseline="33333" dirty="0">
                <a:latin typeface="Wingdings"/>
                <a:cs typeface="Wingdings"/>
              </a:rPr>
              <a:t></a:t>
            </a:r>
            <a:r>
              <a:rPr sz="375" spc="-120" baseline="22222" dirty="0">
                <a:latin typeface="Wingdings"/>
                <a:cs typeface="Wingdings"/>
              </a:rPr>
              <a:t>●</a:t>
            </a:r>
            <a:r>
              <a:rPr sz="250" spc="-80" dirty="0">
                <a:latin typeface="Wingdings"/>
                <a:cs typeface="Wingdings"/>
              </a:rPr>
              <a:t></a:t>
            </a:r>
            <a:r>
              <a:rPr sz="250" spc="819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7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580193" y="133359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467465" y="1772205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67465" y="1529173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99076" y="1286195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99076" y="1043163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557189" y="181960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7189" y="1576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57189" y="133359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57189" y="109055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53725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275784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797843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725978" y="191948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4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755048" y="1919486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4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207224" y="1919486"/>
            <a:ext cx="39243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Fitted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values</a:t>
            </a:r>
            <a:endParaRPr sz="5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89179" y="1258302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2527264" y="918217"/>
            <a:ext cx="1647825" cy="991235"/>
          </a:xfrm>
          <a:custGeom>
            <a:avLst/>
            <a:gdLst/>
            <a:ahLst/>
            <a:cxnLst/>
            <a:rect l="l" t="t" r="r" b="b"/>
            <a:pathLst>
              <a:path w="1647825" h="991235">
                <a:moveTo>
                  <a:pt x="0" y="990910"/>
                </a:moveTo>
                <a:lnTo>
                  <a:pt x="1647529" y="990910"/>
                </a:lnTo>
                <a:lnTo>
                  <a:pt x="164752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527263" y="17434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27263" y="15021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27263" y="12608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27263" y="10195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775817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23492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694088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153196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527263" y="18640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527263" y="16227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527263" y="13814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527263" y="11401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54626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005371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464480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92364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602176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647535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692948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38306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83719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19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829078" y="1839953"/>
            <a:ext cx="45720" cy="24765"/>
          </a:xfrm>
          <a:custGeom>
            <a:avLst/>
            <a:gdLst/>
            <a:ahLst/>
            <a:cxnLst/>
            <a:rect l="l" t="t" r="r" b="b"/>
            <a:pathLst>
              <a:path w="45719" h="24764">
                <a:moveTo>
                  <a:pt x="0" y="24140"/>
                </a:moveTo>
                <a:lnTo>
                  <a:pt x="45412" y="24140"/>
                </a:lnTo>
                <a:lnTo>
                  <a:pt x="45412" y="0"/>
                </a:lnTo>
                <a:lnTo>
                  <a:pt x="0" y="0"/>
                </a:lnTo>
                <a:lnTo>
                  <a:pt x="0" y="241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874491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919850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965262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19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010621" y="1839953"/>
            <a:ext cx="45720" cy="24765"/>
          </a:xfrm>
          <a:custGeom>
            <a:avLst/>
            <a:gdLst/>
            <a:ahLst/>
            <a:cxnLst/>
            <a:rect l="l" t="t" r="r" b="b"/>
            <a:pathLst>
              <a:path w="45719" h="24764">
                <a:moveTo>
                  <a:pt x="0" y="24140"/>
                </a:moveTo>
                <a:lnTo>
                  <a:pt x="45412" y="24140"/>
                </a:lnTo>
                <a:lnTo>
                  <a:pt x="45412" y="0"/>
                </a:lnTo>
                <a:lnTo>
                  <a:pt x="0" y="0"/>
                </a:lnTo>
                <a:lnTo>
                  <a:pt x="0" y="241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078741" y="1759519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57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101393" y="1807801"/>
            <a:ext cx="45720" cy="56515"/>
          </a:xfrm>
          <a:custGeom>
            <a:avLst/>
            <a:gdLst/>
            <a:ahLst/>
            <a:cxnLst/>
            <a:rect l="l" t="t" r="r" b="b"/>
            <a:pathLst>
              <a:path w="45719" h="56514">
                <a:moveTo>
                  <a:pt x="0" y="56292"/>
                </a:moveTo>
                <a:lnTo>
                  <a:pt x="45412" y="56292"/>
                </a:lnTo>
                <a:lnTo>
                  <a:pt x="45412" y="0"/>
                </a:lnTo>
                <a:lnTo>
                  <a:pt x="0" y="0"/>
                </a:lnTo>
                <a:lnTo>
                  <a:pt x="0" y="5629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169512" y="1711292"/>
            <a:ext cx="0" cy="153035"/>
          </a:xfrm>
          <a:custGeom>
            <a:avLst/>
            <a:gdLst/>
            <a:ahLst/>
            <a:cxnLst/>
            <a:rect l="l" t="t" r="r" b="b"/>
            <a:pathLst>
              <a:path h="153035">
                <a:moveTo>
                  <a:pt x="0" y="0"/>
                </a:moveTo>
                <a:lnTo>
                  <a:pt x="0" y="152801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14871" y="1735433"/>
            <a:ext cx="0" cy="128905"/>
          </a:xfrm>
          <a:custGeom>
            <a:avLst/>
            <a:gdLst/>
            <a:ahLst/>
            <a:cxnLst/>
            <a:rect l="l" t="t" r="r" b="b"/>
            <a:pathLst>
              <a:path h="128905">
                <a:moveTo>
                  <a:pt x="0" y="0"/>
                </a:moveTo>
                <a:lnTo>
                  <a:pt x="0" y="12866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260284" y="1679086"/>
            <a:ext cx="0" cy="185420"/>
          </a:xfrm>
          <a:custGeom>
            <a:avLst/>
            <a:gdLst/>
            <a:ahLst/>
            <a:cxnLst/>
            <a:rect l="l" t="t" r="r" b="b"/>
            <a:pathLst>
              <a:path h="185419">
                <a:moveTo>
                  <a:pt x="0" y="0"/>
                </a:moveTo>
                <a:lnTo>
                  <a:pt x="0" y="185007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305643" y="1638869"/>
            <a:ext cx="0" cy="225425"/>
          </a:xfrm>
          <a:custGeom>
            <a:avLst/>
            <a:gdLst/>
            <a:ahLst/>
            <a:cxnLst/>
            <a:rect l="l" t="t" r="r" b="b"/>
            <a:pathLst>
              <a:path h="225425">
                <a:moveTo>
                  <a:pt x="0" y="0"/>
                </a:moveTo>
                <a:lnTo>
                  <a:pt x="0" y="22522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351055" y="1405635"/>
            <a:ext cx="0" cy="458470"/>
          </a:xfrm>
          <a:custGeom>
            <a:avLst/>
            <a:gdLst/>
            <a:ahLst/>
            <a:cxnLst/>
            <a:rect l="l" t="t" r="r" b="b"/>
            <a:pathLst>
              <a:path h="458469">
                <a:moveTo>
                  <a:pt x="0" y="0"/>
                </a:moveTo>
                <a:lnTo>
                  <a:pt x="0" y="458459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396414" y="1252833"/>
            <a:ext cx="0" cy="611505"/>
          </a:xfrm>
          <a:custGeom>
            <a:avLst/>
            <a:gdLst/>
            <a:ahLst/>
            <a:cxnLst/>
            <a:rect l="l" t="t" r="r" b="b"/>
            <a:pathLst>
              <a:path h="611505">
                <a:moveTo>
                  <a:pt x="0" y="0"/>
                </a:moveTo>
                <a:lnTo>
                  <a:pt x="0" y="61126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441827" y="979381"/>
            <a:ext cx="0" cy="885190"/>
          </a:xfrm>
          <a:custGeom>
            <a:avLst/>
            <a:gdLst/>
            <a:ahLst/>
            <a:cxnLst/>
            <a:rect l="l" t="t" r="r" b="b"/>
            <a:pathLst>
              <a:path h="885189">
                <a:moveTo>
                  <a:pt x="0" y="0"/>
                </a:moveTo>
                <a:lnTo>
                  <a:pt x="0" y="884712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487186" y="963305"/>
            <a:ext cx="0" cy="901065"/>
          </a:xfrm>
          <a:custGeom>
            <a:avLst/>
            <a:gdLst/>
            <a:ahLst/>
            <a:cxnLst/>
            <a:rect l="l" t="t" r="r" b="b"/>
            <a:pathLst>
              <a:path h="901064">
                <a:moveTo>
                  <a:pt x="0" y="0"/>
                </a:moveTo>
                <a:lnTo>
                  <a:pt x="0" y="900788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532599" y="1067825"/>
            <a:ext cx="0" cy="796290"/>
          </a:xfrm>
          <a:custGeom>
            <a:avLst/>
            <a:gdLst/>
            <a:ahLst/>
            <a:cxnLst/>
            <a:rect l="l" t="t" r="r" b="b"/>
            <a:pathLst>
              <a:path h="796289">
                <a:moveTo>
                  <a:pt x="0" y="0"/>
                </a:moveTo>
                <a:lnTo>
                  <a:pt x="0" y="796268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577957" y="1268909"/>
            <a:ext cx="0" cy="595630"/>
          </a:xfrm>
          <a:custGeom>
            <a:avLst/>
            <a:gdLst/>
            <a:ahLst/>
            <a:cxnLst/>
            <a:rect l="l" t="t" r="r" b="b"/>
            <a:pathLst>
              <a:path h="595630">
                <a:moveTo>
                  <a:pt x="0" y="0"/>
                </a:moveTo>
                <a:lnTo>
                  <a:pt x="0" y="59518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623371" y="1365418"/>
            <a:ext cx="0" cy="499109"/>
          </a:xfrm>
          <a:custGeom>
            <a:avLst/>
            <a:gdLst/>
            <a:ahLst/>
            <a:cxnLst/>
            <a:rect l="l" t="t" r="r" b="b"/>
            <a:pathLst>
              <a:path h="499110">
                <a:moveTo>
                  <a:pt x="0" y="0"/>
                </a:moveTo>
                <a:lnTo>
                  <a:pt x="0" y="498675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668729" y="1598653"/>
            <a:ext cx="0" cy="266065"/>
          </a:xfrm>
          <a:custGeom>
            <a:avLst/>
            <a:gdLst/>
            <a:ahLst/>
            <a:cxnLst/>
            <a:rect l="l" t="t" r="r" b="b"/>
            <a:pathLst>
              <a:path h="266064">
                <a:moveTo>
                  <a:pt x="0" y="0"/>
                </a:moveTo>
                <a:lnTo>
                  <a:pt x="0" y="26544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714142" y="1703227"/>
            <a:ext cx="0" cy="161290"/>
          </a:xfrm>
          <a:custGeom>
            <a:avLst/>
            <a:gdLst/>
            <a:ahLst/>
            <a:cxnLst/>
            <a:rect l="l" t="t" r="r" b="b"/>
            <a:pathLst>
              <a:path h="161289">
                <a:moveTo>
                  <a:pt x="0" y="0"/>
                </a:moveTo>
                <a:lnTo>
                  <a:pt x="0" y="160866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736795" y="1791725"/>
            <a:ext cx="45720" cy="72390"/>
          </a:xfrm>
          <a:custGeom>
            <a:avLst/>
            <a:gdLst/>
            <a:ahLst/>
            <a:cxnLst/>
            <a:rect l="l" t="t" r="r" b="b"/>
            <a:pathLst>
              <a:path w="45720" h="72389">
                <a:moveTo>
                  <a:pt x="0" y="72368"/>
                </a:moveTo>
                <a:lnTo>
                  <a:pt x="45412" y="72368"/>
                </a:lnTo>
                <a:lnTo>
                  <a:pt x="45412" y="0"/>
                </a:lnTo>
                <a:lnTo>
                  <a:pt x="0" y="0"/>
                </a:lnTo>
                <a:lnTo>
                  <a:pt x="0" y="72368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782207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20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827566" y="1807801"/>
            <a:ext cx="45720" cy="56515"/>
          </a:xfrm>
          <a:custGeom>
            <a:avLst/>
            <a:gdLst/>
            <a:ahLst/>
            <a:cxnLst/>
            <a:rect l="l" t="t" r="r" b="b"/>
            <a:pathLst>
              <a:path w="45720" h="56514">
                <a:moveTo>
                  <a:pt x="0" y="56292"/>
                </a:moveTo>
                <a:lnTo>
                  <a:pt x="45412" y="56292"/>
                </a:lnTo>
                <a:lnTo>
                  <a:pt x="45412" y="0"/>
                </a:lnTo>
                <a:lnTo>
                  <a:pt x="0" y="0"/>
                </a:lnTo>
                <a:lnTo>
                  <a:pt x="0" y="5629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872979" y="1831942"/>
            <a:ext cx="45720" cy="32384"/>
          </a:xfrm>
          <a:custGeom>
            <a:avLst/>
            <a:gdLst/>
            <a:ahLst/>
            <a:cxnLst/>
            <a:rect l="l" t="t" r="r" b="b"/>
            <a:pathLst>
              <a:path w="45720" h="32385">
                <a:moveTo>
                  <a:pt x="0" y="32151"/>
                </a:moveTo>
                <a:lnTo>
                  <a:pt x="45412" y="32151"/>
                </a:lnTo>
                <a:lnTo>
                  <a:pt x="45412" y="0"/>
                </a:lnTo>
                <a:lnTo>
                  <a:pt x="0" y="0"/>
                </a:lnTo>
                <a:lnTo>
                  <a:pt x="0" y="321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918338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963751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20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009109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20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054522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2446147" y="1816698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2416052" y="15753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30</a:t>
            </a:r>
            <a:endParaRPr sz="4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2416052" y="13340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</a:t>
            </a:r>
            <a:endParaRPr sz="4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2416052" y="10927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90</a:t>
            </a:r>
            <a:endParaRPr sz="400">
              <a:latin typeface="Arial"/>
              <a:cs typeface="Arial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2504259" y="18640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504259" y="16227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504259" y="13814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504259" y="11401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546262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005371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464480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923642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2480138" y="1919486"/>
            <a:ext cx="13271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−5.0</a:t>
            </a:r>
            <a:endParaRPr sz="4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2939247" y="1919486"/>
            <a:ext cx="13271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−2.5</a:t>
            </a:r>
            <a:endParaRPr sz="4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3873324" y="1919486"/>
            <a:ext cx="10096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2.5</a:t>
            </a:r>
            <a:endParaRPr sz="4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3195757" y="1919486"/>
            <a:ext cx="319405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0.0</a:t>
            </a:r>
            <a:endParaRPr sz="400">
              <a:latin typeface="Arial"/>
              <a:cs typeface="Arial"/>
            </a:endParaRPr>
          </a:p>
          <a:p>
            <a:pPr marR="13335" algn="r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2337766" y="1321511"/>
            <a:ext cx="98425" cy="184785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count</a:t>
            </a:r>
            <a:endParaRPr sz="5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41405" y="810253"/>
            <a:ext cx="279908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32635" algn="l"/>
              </a:tabLst>
            </a:pPr>
            <a:r>
              <a:rPr sz="600" spc="-5" dirty="0">
                <a:latin typeface="Arial"/>
                <a:cs typeface="Arial"/>
              </a:rPr>
              <a:t>Residuals vs.</a:t>
            </a:r>
            <a:r>
              <a:rPr sz="600" spc="1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Fitted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values	Histogram of</a:t>
            </a:r>
            <a:r>
              <a:rPr sz="600" spc="-3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580193" y="2282228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5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80193" y="306209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80193" y="2819118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0193" y="2576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0193" y="2333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06688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171047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635352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09971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80193" y="318361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80193" y="294057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80193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80193" y="2454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3884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403200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86755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642385" y="31945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718813" y="313708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756973" y="2999544"/>
            <a:ext cx="14541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7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5875" algn="r">
              <a:lnSpc>
                <a:spcPts val="27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46355">
              <a:lnSpc>
                <a:spcPts val="275"/>
              </a:lnSpc>
              <a:spcBef>
                <a:spcPts val="35"/>
              </a:spcBef>
            </a:pP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>
              <a:lnSpc>
                <a:spcPts val="275"/>
              </a:lnSpc>
            </a:pP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892021" y="294812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905931" y="292901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977163" y="289626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990857" y="28770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022738" y="285827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1048828" y="28416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067393" y="281886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1094403" y="28014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1113402" y="278455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1137542" y="2749475"/>
            <a:ext cx="67945" cy="8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ts val="21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1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1209640" y="2709908"/>
            <a:ext cx="838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-44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1298788" y="268842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1346691" y="2654157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30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1458843" y="2612804"/>
            <a:ext cx="977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1575541" y="258866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1625663" y="256679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1697112" y="254081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1755894" y="25151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1851699" y="24682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1875245" y="244820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823445" y="2406741"/>
            <a:ext cx="156210" cy="145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19">
              <a:lnSpc>
                <a:spcPct val="100000"/>
              </a:lnSpc>
              <a:spcBef>
                <a:spcPts val="100"/>
              </a:spcBef>
            </a:pPr>
            <a:r>
              <a:rPr sz="375" spc="-44" baseline="-33333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1961253" y="2372207"/>
            <a:ext cx="1079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-60" baseline="-22222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2062309" y="2293777"/>
            <a:ext cx="1212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60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467465" y="313621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467465" y="2893184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499076" y="265020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499076" y="2407174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557189" y="318361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57189" y="294057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57189" y="26976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57189" y="2454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938841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403200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867559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 txBox="1"/>
          <p:nvPr/>
        </p:nvSpPr>
        <p:spPr>
          <a:xfrm>
            <a:off x="895288" y="328349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1839811" y="328349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1240675" y="3283496"/>
            <a:ext cx="32512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  <a:p>
            <a:pPr algn="ctr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theoretical</a:t>
            </a:r>
            <a:endParaRPr sz="500">
              <a:latin typeface="Arial"/>
              <a:cs typeface="Arial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389179" y="2660254"/>
            <a:ext cx="98425" cy="2349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sample</a:t>
            </a:r>
            <a:endParaRPr sz="500">
              <a:latin typeface="Arial"/>
              <a:cs typeface="Arial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808414" y="2174263"/>
            <a:ext cx="118999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Normal probability plot of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2528779" y="2282228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4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528779" y="306209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528779" y="2819118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528779" y="2576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528779" y="2333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79210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17284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553573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93435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528779" y="318361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528779" y="294057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528779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528779" y="2454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60168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982475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363207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743993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124726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2590971" y="29430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604341" y="244820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2632866" y="248257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638604" y="255781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2697602" y="31065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2745180" y="25162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2619551" y="2506552"/>
            <a:ext cx="1879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2709023" y="2912507"/>
            <a:ext cx="1574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2703286" y="2415509"/>
            <a:ext cx="165100" cy="74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ts val="190"/>
              </a:lnSpc>
              <a:spcBef>
                <a:spcPts val="100"/>
              </a:spcBef>
            </a:pPr>
            <a:r>
              <a:rPr sz="375" spc="-67" baseline="22222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46355" algn="ctr">
              <a:lnSpc>
                <a:spcPts val="19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2924126" y="2498108"/>
            <a:ext cx="717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2630972" y="2585307"/>
            <a:ext cx="3778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2669023" y="2814320"/>
            <a:ext cx="3549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3019336" y="292901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2592866" y="2865633"/>
            <a:ext cx="539750" cy="75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95"/>
              </a:lnSpc>
              <a:spcBef>
                <a:spcPts val="100"/>
              </a:spcBef>
              <a:tabLst>
                <a:tab pos="49466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34290">
              <a:lnSpc>
                <a:spcPts val="19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3099282" y="307315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3167807" y="298834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2676655" y="2787689"/>
            <a:ext cx="583565" cy="90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54"/>
              </a:lnSpc>
              <a:spcBef>
                <a:spcPts val="100"/>
              </a:spcBef>
              <a:tabLst>
                <a:tab pos="538480" algn="l"/>
              </a:tabLst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 </a:t>
            </a:r>
            <a:r>
              <a:rPr sz="375" spc="37" baseline="-22222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 </a:t>
            </a:r>
            <a:r>
              <a:rPr sz="375" spc="89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99695" algn="r">
              <a:lnSpc>
                <a:spcPts val="254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2722339" y="2387471"/>
            <a:ext cx="5892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4419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2939389" y="2524360"/>
            <a:ext cx="3968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spc="60" baseline="55555" dirty="0">
                <a:latin typeface="Times New Roman"/>
                <a:cs typeface="Times New Roman"/>
              </a:rPr>
              <a:t> </a:t>
            </a:r>
            <a:r>
              <a:rPr sz="375" spc="-127" baseline="11111" dirty="0">
                <a:latin typeface="Wingdings"/>
                <a:cs typeface="Wingdings"/>
              </a:rPr>
              <a:t></a:t>
            </a:r>
            <a:r>
              <a:rPr sz="250" spc="-8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3150703" y="2771018"/>
            <a:ext cx="210820" cy="88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3655" algn="ctr">
              <a:lnSpc>
                <a:spcPts val="24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ct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3327754" y="296268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3007915" y="2920789"/>
            <a:ext cx="3987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endParaRPr sz="375" baseline="44444">
              <a:latin typeface="Wingdings"/>
              <a:cs typeface="Wingdings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3363911" y="291434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3382964" y="237220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3419121" y="240657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3432436" y="313708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3449594" y="251640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2910810" y="2848962"/>
            <a:ext cx="585470" cy="8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45"/>
              </a:lnSpc>
              <a:spcBef>
                <a:spcPts val="100"/>
              </a:spcBef>
              <a:tabLst>
                <a:tab pos="287020" algn="l"/>
                <a:tab pos="54038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42545" algn="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3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3464804" y="249913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3101176" y="2579570"/>
            <a:ext cx="434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82" baseline="-22222" dirty="0">
                <a:latin typeface="Times New Roman"/>
                <a:cs typeface="Times New Roman"/>
              </a:rPr>
              <a:t> </a:t>
            </a:r>
            <a:r>
              <a:rPr sz="375" spc="-112" baseline="-11111" dirty="0">
                <a:latin typeface="Wingdings"/>
                <a:cs typeface="Wingdings"/>
              </a:rPr>
              <a:t></a:t>
            </a:r>
            <a:r>
              <a:rPr sz="375" spc="-112" baseline="-22222" dirty="0">
                <a:latin typeface="Wingdings"/>
                <a:cs typeface="Wingdings"/>
              </a:rPr>
              <a:t>●</a:t>
            </a:r>
            <a:r>
              <a:rPr sz="250" spc="-75" dirty="0">
                <a:latin typeface="Wingdings"/>
                <a:cs typeface="Wingdings"/>
              </a:rPr>
              <a:t></a:t>
            </a:r>
            <a:r>
              <a:rPr sz="375" spc="-112" baseline="-11111" dirty="0">
                <a:latin typeface="Wingdings"/>
                <a:cs typeface="Wingdings"/>
              </a:rPr>
              <a:t></a:t>
            </a:r>
            <a:r>
              <a:rPr sz="375" spc="-112" baseline="22222" dirty="0">
                <a:latin typeface="Wingdings"/>
                <a:cs typeface="Wingdings"/>
              </a:rPr>
              <a:t></a:t>
            </a:r>
            <a:r>
              <a:rPr sz="375" spc="254" baseline="22222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2602392" y="2834239"/>
            <a:ext cx="9398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656590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3501015" y="288728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3575224" y="231255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3617119" y="307434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2802285" y="2481924"/>
            <a:ext cx="863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443230" algn="l"/>
                <a:tab pos="818515" algn="l"/>
              </a:tabLst>
            </a:pP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    </a:t>
            </a:r>
            <a:r>
              <a:rPr sz="375" spc="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      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3634277" y="286514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3592383" y="2845552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15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3514331" y="2906499"/>
            <a:ext cx="1708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3683749" y="28237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3685644" y="31945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2665234" y="2731776"/>
            <a:ext cx="11150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80365" algn="l"/>
                <a:tab pos="631825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     </a:t>
            </a:r>
            <a:r>
              <a:rPr sz="375" spc="44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-22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3737065" y="29862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3780854" y="229377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3782748" y="24633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3788486" y="306936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7" name="object 277"/>
          <p:cNvSpPr txBox="1"/>
          <p:nvPr/>
        </p:nvSpPr>
        <p:spPr>
          <a:xfrm>
            <a:off x="3807485" y="2370963"/>
            <a:ext cx="56515" cy="99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9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0795">
              <a:lnSpc>
                <a:spcPts val="29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8" name="object 278"/>
          <p:cNvSpPr txBox="1"/>
          <p:nvPr/>
        </p:nvSpPr>
        <p:spPr>
          <a:xfrm>
            <a:off x="3426753" y="2490476"/>
            <a:ext cx="4425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97510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3011704" y="2566092"/>
            <a:ext cx="863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0" baseline="11111" dirty="0">
                <a:latin typeface="Times New Roman"/>
                <a:cs typeface="Times New Roman"/>
              </a:rPr>
              <a:t> </a:t>
            </a:r>
            <a:r>
              <a:rPr sz="250" spc="-65" dirty="0">
                <a:latin typeface="Wingdings"/>
                <a:cs typeface="Wingdings"/>
              </a:rPr>
              <a:t>●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250" spc="-65" dirty="0">
                <a:latin typeface="Wingdings"/>
                <a:cs typeface="Wingdings"/>
              </a:rPr>
              <a:t>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80" name="object 280"/>
          <p:cNvSpPr txBox="1"/>
          <p:nvPr/>
        </p:nvSpPr>
        <p:spPr>
          <a:xfrm>
            <a:off x="3851274" y="303180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3765590" y="2914402"/>
            <a:ext cx="1441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3601909" y="2515753"/>
            <a:ext cx="3263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130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3504804" y="2805010"/>
            <a:ext cx="4845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74650" algn="l"/>
              </a:tabLst>
            </a:pP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     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Wingdings"/>
                <a:cs typeface="Wingdings"/>
              </a:rPr>
              <a:t>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3773222" y="2854645"/>
            <a:ext cx="2393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4001694" y="299954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3914116" y="2865416"/>
            <a:ext cx="1422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7" name="object 287"/>
          <p:cNvSpPr txBox="1"/>
          <p:nvPr/>
        </p:nvSpPr>
        <p:spPr>
          <a:xfrm>
            <a:off x="4015009" y="251288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4018798" y="309616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2613813" y="2696972"/>
            <a:ext cx="14516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44444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</a:t>
            </a:r>
            <a:r>
              <a:rPr sz="375" spc="-22" baseline="44444" dirty="0">
                <a:latin typeface="Wingdings"/>
                <a:cs typeface="Wingdings"/>
              </a:rPr>
              <a:t></a:t>
            </a:r>
            <a:r>
              <a:rPr sz="375" spc="-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22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290" name="object 290"/>
          <p:cNvSpPr txBox="1"/>
          <p:nvPr/>
        </p:nvSpPr>
        <p:spPr>
          <a:xfrm>
            <a:off x="3679961" y="2585253"/>
            <a:ext cx="3873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4028325" y="24703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3959799" y="2817189"/>
            <a:ext cx="115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3360122" y="2647283"/>
            <a:ext cx="7188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74625" algn="l"/>
                <a:tab pos="46799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4" name="object 294"/>
          <p:cNvSpPr txBox="1"/>
          <p:nvPr/>
        </p:nvSpPr>
        <p:spPr>
          <a:xfrm>
            <a:off x="2634761" y="2664550"/>
            <a:ext cx="14497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spc="-67" baseline="-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22222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spc="-7" baseline="-11111" dirty="0">
                <a:latin typeface="Wingdings"/>
                <a:cs typeface="Wingdings"/>
              </a:rPr>
              <a:t>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2781392" y="2542113"/>
            <a:ext cx="13106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265555" algn="l"/>
              </a:tabLst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</a:t>
            </a:r>
            <a:r>
              <a:rPr sz="375" spc="-67" baseline="-11111" dirty="0">
                <a:latin typeface="Wingdings"/>
                <a:cs typeface="Wingdings"/>
              </a:rPr>
              <a:t></a:t>
            </a:r>
            <a:r>
              <a:rPr sz="375" spc="-67" baseline="-11111" dirty="0">
                <a:latin typeface="Times New Roman"/>
                <a:cs typeface="Times New Roman"/>
              </a:rPr>
              <a:t>          </a:t>
            </a:r>
            <a:r>
              <a:rPr sz="375" spc="-44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              </a:t>
            </a:r>
            <a:r>
              <a:rPr sz="375" spc="-44" baseline="-11111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Times New Roman"/>
                <a:cs typeface="Times New Roman"/>
              </a:rPr>
              <a:t>  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	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2611919" y="2626985"/>
            <a:ext cx="14820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18173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     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spc="-60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</a:t>
            </a:r>
            <a:r>
              <a:rPr sz="375" spc="-89" baseline="11111" dirty="0">
                <a:latin typeface="Wingdings"/>
                <a:cs typeface="Wingdings"/>
              </a:rPr>
              <a:t></a:t>
            </a:r>
            <a:r>
              <a:rPr sz="375" spc="-89" baseline="11111" dirty="0">
                <a:latin typeface="Times New Roman"/>
                <a:cs typeface="Times New Roman"/>
              </a:rPr>
              <a:t>                                               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</a:t>
            </a:r>
            <a:r>
              <a:rPr sz="375" spc="-15" baseline="33333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127" baseline="11111" dirty="0">
                <a:latin typeface="Wingdings"/>
                <a:cs typeface="Wingdings"/>
              </a:rPr>
              <a:t>●</a:t>
            </a:r>
            <a:r>
              <a:rPr sz="375" spc="-127" baseline="33333" dirty="0">
                <a:latin typeface="Wingdings"/>
                <a:cs typeface="Wingdings"/>
              </a:rPr>
              <a:t></a:t>
            </a:r>
            <a:r>
              <a:rPr sz="375" spc="23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82" baseline="22222" dirty="0">
                <a:latin typeface="Wingdings"/>
                <a:cs typeface="Wingdings"/>
              </a:rPr>
              <a:t>●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7" name="object 297"/>
          <p:cNvSpPr txBox="1"/>
          <p:nvPr/>
        </p:nvSpPr>
        <p:spPr>
          <a:xfrm>
            <a:off x="4007377" y="2524305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8" name="object 298"/>
          <p:cNvSpPr txBox="1"/>
          <p:nvPr/>
        </p:nvSpPr>
        <p:spPr>
          <a:xfrm>
            <a:off x="2594815" y="2741898"/>
            <a:ext cx="15087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172" baseline="-22222" dirty="0">
                <a:latin typeface="Wingdings"/>
                <a:cs typeface="Wingdings"/>
              </a:rPr>
              <a:t>●</a:t>
            </a:r>
            <a:r>
              <a:rPr sz="375" spc="-172" baseline="-11111" dirty="0">
                <a:latin typeface="Wingdings"/>
                <a:cs typeface="Wingdings"/>
              </a:rPr>
              <a:t></a:t>
            </a:r>
            <a:r>
              <a:rPr sz="375" spc="284" baseline="-11111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104" baseline="11111" dirty="0">
                <a:latin typeface="Wingdings"/>
                <a:cs typeface="Wingdings"/>
              </a:rPr>
              <a:t>●</a:t>
            </a:r>
            <a:r>
              <a:rPr sz="375" spc="-104" baseline="-11111" dirty="0">
                <a:latin typeface="Wingdings"/>
                <a:cs typeface="Wingdings"/>
              </a:rPr>
              <a:t></a:t>
            </a:r>
            <a:r>
              <a:rPr sz="375" spc="794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0" baseline="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99" name="object 299"/>
          <p:cNvSpPr txBox="1"/>
          <p:nvPr/>
        </p:nvSpPr>
        <p:spPr>
          <a:xfrm>
            <a:off x="2699497" y="2713968"/>
            <a:ext cx="14097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5400" algn="r">
              <a:lnSpc>
                <a:spcPts val="150"/>
              </a:lnSpc>
              <a:spcBef>
                <a:spcPts val="100"/>
              </a:spcBef>
            </a:pP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    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Times New Roman"/>
                <a:cs typeface="Times New Roman"/>
              </a:rPr>
              <a:t>   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0" baseline="44444" dirty="0">
                <a:latin typeface="Wingdings"/>
                <a:cs typeface="Wingdings"/>
              </a:rPr>
              <a:t></a:t>
            </a:r>
            <a:r>
              <a:rPr sz="375" spc="-60" baseline="33333" dirty="0">
                <a:latin typeface="Wingdings"/>
                <a:cs typeface="Wingdings"/>
              </a:rPr>
              <a:t></a:t>
            </a:r>
            <a:r>
              <a:rPr sz="375" spc="-60" baseline="33333" dirty="0">
                <a:latin typeface="Times New Roman"/>
                <a:cs typeface="Times New Roman"/>
              </a:rPr>
              <a:t>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     </a:t>
            </a:r>
            <a:r>
              <a:rPr sz="375" spc="7" baseline="11111" dirty="0">
                <a:latin typeface="Wingdings"/>
                <a:cs typeface="Wingdings"/>
              </a:rPr>
              <a:t>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375" spc="-157" baseline="44444" dirty="0">
                <a:latin typeface="Wingdings"/>
                <a:cs typeface="Wingdings"/>
              </a:rPr>
              <a:t>●</a:t>
            </a:r>
            <a:r>
              <a:rPr sz="375" spc="-157" baseline="22222" dirty="0">
                <a:latin typeface="Wingdings"/>
                <a:cs typeface="Wingdings"/>
              </a:rPr>
              <a:t></a:t>
            </a:r>
            <a:r>
              <a:rPr sz="375" spc="240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endParaRPr sz="375" baseline="44444">
              <a:latin typeface="Wingdings"/>
              <a:cs typeface="Wingdings"/>
            </a:endParaRPr>
          </a:p>
          <a:p>
            <a:pPr marR="5080" algn="r">
              <a:lnSpc>
                <a:spcPts val="15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82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0" name="object 300"/>
          <p:cNvSpPr txBox="1"/>
          <p:nvPr/>
        </p:nvSpPr>
        <p:spPr>
          <a:xfrm>
            <a:off x="2596709" y="2776269"/>
            <a:ext cx="15182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892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2689970" y="2602141"/>
            <a:ext cx="14306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744220" algn="l"/>
                <a:tab pos="100838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                          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   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                     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2" name="object 302"/>
          <p:cNvSpPr txBox="1"/>
          <p:nvPr/>
        </p:nvSpPr>
        <p:spPr>
          <a:xfrm>
            <a:off x="4077851" y="27898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3" name="object 303"/>
          <p:cNvSpPr txBox="1"/>
          <p:nvPr/>
        </p:nvSpPr>
        <p:spPr>
          <a:xfrm>
            <a:off x="4009272" y="2568149"/>
            <a:ext cx="117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4" name="object 304"/>
          <p:cNvSpPr txBox="1"/>
          <p:nvPr/>
        </p:nvSpPr>
        <p:spPr>
          <a:xfrm>
            <a:off x="2606235" y="2641004"/>
            <a:ext cx="15240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-11111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</a:t>
            </a:r>
            <a:r>
              <a:rPr sz="375" spc="-52" baseline="-11111" dirty="0">
                <a:latin typeface="Wingdings"/>
                <a:cs typeface="Wingdings"/>
              </a:rPr>
              <a:t></a:t>
            </a:r>
            <a:r>
              <a:rPr sz="375" spc="-52" baseline="-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05" name="object 305"/>
          <p:cNvSpPr/>
          <p:nvPr/>
        </p:nvSpPr>
        <p:spPr>
          <a:xfrm>
            <a:off x="2528779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 txBox="1"/>
          <p:nvPr/>
        </p:nvSpPr>
        <p:spPr>
          <a:xfrm>
            <a:off x="2416052" y="313621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307" name="object 307"/>
          <p:cNvSpPr txBox="1"/>
          <p:nvPr/>
        </p:nvSpPr>
        <p:spPr>
          <a:xfrm>
            <a:off x="2416052" y="2893184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308" name="object 308"/>
          <p:cNvSpPr txBox="1"/>
          <p:nvPr/>
        </p:nvSpPr>
        <p:spPr>
          <a:xfrm>
            <a:off x="2447662" y="265020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09" name="object 309"/>
          <p:cNvSpPr txBox="1"/>
          <p:nvPr/>
        </p:nvSpPr>
        <p:spPr>
          <a:xfrm>
            <a:off x="2447662" y="2407174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310" name="object 310"/>
          <p:cNvSpPr/>
          <p:nvPr/>
        </p:nvSpPr>
        <p:spPr>
          <a:xfrm>
            <a:off x="2505775" y="318361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505775" y="294057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505775" y="26976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2505775" y="2454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601689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982475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3363207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3743993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4124726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 txBox="1"/>
          <p:nvPr/>
        </p:nvSpPr>
        <p:spPr>
          <a:xfrm>
            <a:off x="2573941" y="328349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0" name="object 320"/>
          <p:cNvSpPr txBox="1"/>
          <p:nvPr/>
        </p:nvSpPr>
        <p:spPr>
          <a:xfrm>
            <a:off x="3686151" y="3283496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1" name="object 321"/>
          <p:cNvSpPr txBox="1"/>
          <p:nvPr/>
        </p:nvSpPr>
        <p:spPr>
          <a:xfrm>
            <a:off x="4066883" y="3283496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2" name="object 322"/>
          <p:cNvSpPr txBox="1"/>
          <p:nvPr/>
        </p:nvSpPr>
        <p:spPr>
          <a:xfrm>
            <a:off x="2924633" y="3283496"/>
            <a:ext cx="77597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450"/>
              </a:lnSpc>
              <a:spcBef>
                <a:spcPts val="125"/>
              </a:spcBef>
              <a:tabLst>
                <a:tab pos="39306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200	400</a:t>
            </a:r>
            <a:endParaRPr sz="400">
              <a:latin typeface="Arial"/>
              <a:cs typeface="Arial"/>
            </a:endParaRPr>
          </a:p>
          <a:p>
            <a:pPr marL="90805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Order </a:t>
            </a:r>
            <a:r>
              <a:rPr sz="500" dirty="0">
                <a:latin typeface="Arial"/>
                <a:cs typeface="Arial"/>
              </a:rPr>
              <a:t>of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collection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23" name="object 323"/>
          <p:cNvSpPr txBox="1"/>
          <p:nvPr/>
        </p:nvSpPr>
        <p:spPr>
          <a:xfrm>
            <a:off x="2337766" y="2622312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324" name="object 324"/>
          <p:cNvSpPr txBox="1"/>
          <p:nvPr/>
        </p:nvSpPr>
        <p:spPr>
          <a:xfrm>
            <a:off x="2712129" y="2174263"/>
            <a:ext cx="127952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Residuals vs. Order of data collection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326" name="object 3"/>
          <p:cNvSpPr txBox="1"/>
          <p:nvPr/>
        </p:nvSpPr>
        <p:spPr>
          <a:xfrm>
            <a:off x="226708" y="475297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log(Income)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log(Income)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338796" y="5477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376440" y="2075679"/>
            <a:ext cx="4233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Linearity Condition</a:t>
            </a:r>
            <a:r>
              <a:rPr lang="en-US" sz="1200" dirty="0" smtClean="0"/>
              <a:t>: Scatter distributed roughly evenly above/below the line as fitted values increase. → </a:t>
            </a:r>
            <a:r>
              <a:rPr lang="en-US" sz="1200" b="1" dirty="0" smtClean="0"/>
              <a:t>roughly linear</a:t>
            </a:r>
            <a:r>
              <a:rPr lang="en-US" sz="1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Constant Variance of Residuals </a:t>
            </a:r>
            <a:r>
              <a:rPr lang="en-US" sz="1200" b="1" u="sng" dirty="0"/>
              <a:t>Condition</a:t>
            </a:r>
            <a:r>
              <a:rPr lang="en-US" sz="1200" dirty="0"/>
              <a:t>: </a:t>
            </a:r>
            <a:r>
              <a:rPr lang="en-US" sz="1200" dirty="0" smtClean="0"/>
              <a:t>Variance of residuals roughly constant as fitted </a:t>
            </a:r>
            <a:r>
              <a:rPr lang="en-US" sz="1200" dirty="0"/>
              <a:t>values increases → </a:t>
            </a:r>
            <a:r>
              <a:rPr lang="en-US" sz="1200" b="1" dirty="0" smtClean="0"/>
              <a:t>constant variance is met.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83" name="object 4"/>
          <p:cNvSpPr/>
          <p:nvPr/>
        </p:nvSpPr>
        <p:spPr>
          <a:xfrm>
            <a:off x="580193" y="918217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5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5"/>
          <p:cNvSpPr/>
          <p:nvPr/>
        </p:nvSpPr>
        <p:spPr>
          <a:xfrm>
            <a:off x="580193" y="1698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6"/>
          <p:cNvSpPr/>
          <p:nvPr/>
        </p:nvSpPr>
        <p:spPr>
          <a:xfrm>
            <a:off x="580193" y="1455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7"/>
          <p:cNvSpPr/>
          <p:nvPr/>
        </p:nvSpPr>
        <p:spPr>
          <a:xfrm>
            <a:off x="580193" y="121207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"/>
          <p:cNvSpPr/>
          <p:nvPr/>
        </p:nvSpPr>
        <p:spPr>
          <a:xfrm>
            <a:off x="580193" y="96909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9"/>
          <p:cNvSpPr/>
          <p:nvPr/>
        </p:nvSpPr>
        <p:spPr>
          <a:xfrm>
            <a:off x="101478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10"/>
          <p:cNvSpPr/>
          <p:nvPr/>
        </p:nvSpPr>
        <p:spPr>
          <a:xfrm>
            <a:off x="1536786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11"/>
          <p:cNvSpPr/>
          <p:nvPr/>
        </p:nvSpPr>
        <p:spPr>
          <a:xfrm>
            <a:off x="205884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12"/>
          <p:cNvSpPr/>
          <p:nvPr/>
        </p:nvSpPr>
        <p:spPr>
          <a:xfrm>
            <a:off x="580193" y="181960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13"/>
          <p:cNvSpPr/>
          <p:nvPr/>
        </p:nvSpPr>
        <p:spPr>
          <a:xfrm>
            <a:off x="580193" y="1576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14"/>
          <p:cNvSpPr/>
          <p:nvPr/>
        </p:nvSpPr>
        <p:spPr>
          <a:xfrm>
            <a:off x="580193" y="133359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15"/>
          <p:cNvSpPr/>
          <p:nvPr/>
        </p:nvSpPr>
        <p:spPr>
          <a:xfrm>
            <a:off x="580193" y="109055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16"/>
          <p:cNvSpPr/>
          <p:nvPr/>
        </p:nvSpPr>
        <p:spPr>
          <a:xfrm>
            <a:off x="75372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17"/>
          <p:cNvSpPr/>
          <p:nvPr/>
        </p:nvSpPr>
        <p:spPr>
          <a:xfrm>
            <a:off x="1275784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18"/>
          <p:cNvSpPr/>
          <p:nvPr/>
        </p:nvSpPr>
        <p:spPr>
          <a:xfrm>
            <a:off x="1797843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19"/>
          <p:cNvSpPr txBox="1"/>
          <p:nvPr/>
        </p:nvSpPr>
        <p:spPr>
          <a:xfrm>
            <a:off x="729043" y="109810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99" name="object 20"/>
          <p:cNvSpPr txBox="1"/>
          <p:nvPr/>
        </p:nvSpPr>
        <p:spPr>
          <a:xfrm>
            <a:off x="1636110" y="1498158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100" name="object 21"/>
          <p:cNvSpPr txBox="1"/>
          <p:nvPr/>
        </p:nvSpPr>
        <p:spPr>
          <a:xfrm>
            <a:off x="1676056" y="124538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1" name="object 22"/>
          <p:cNvSpPr txBox="1"/>
          <p:nvPr/>
        </p:nvSpPr>
        <p:spPr>
          <a:xfrm>
            <a:off x="824307" y="13379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2" name="object 23"/>
          <p:cNvSpPr txBox="1"/>
          <p:nvPr/>
        </p:nvSpPr>
        <p:spPr>
          <a:xfrm>
            <a:off x="1460791" y="106205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3" name="object 24"/>
          <p:cNvSpPr txBox="1"/>
          <p:nvPr/>
        </p:nvSpPr>
        <p:spPr>
          <a:xfrm>
            <a:off x="1545609" y="109209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4" name="object 25"/>
          <p:cNvSpPr txBox="1"/>
          <p:nvPr/>
        </p:nvSpPr>
        <p:spPr>
          <a:xfrm>
            <a:off x="1812078" y="122129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5" name="object 26"/>
          <p:cNvSpPr txBox="1"/>
          <p:nvPr/>
        </p:nvSpPr>
        <p:spPr>
          <a:xfrm>
            <a:off x="1732024" y="156500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6" name="object 27"/>
          <p:cNvSpPr txBox="1"/>
          <p:nvPr/>
        </p:nvSpPr>
        <p:spPr>
          <a:xfrm>
            <a:off x="693860" y="1378916"/>
            <a:ext cx="1460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07" name="object 28"/>
          <p:cNvSpPr txBox="1"/>
          <p:nvPr/>
        </p:nvSpPr>
        <p:spPr>
          <a:xfrm>
            <a:off x="696188" y="1438348"/>
            <a:ext cx="2825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44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8" name="object 29"/>
          <p:cNvSpPr txBox="1"/>
          <p:nvPr/>
        </p:nvSpPr>
        <p:spPr>
          <a:xfrm>
            <a:off x="1959467" y="16243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09" name="object 30"/>
          <p:cNvSpPr txBox="1"/>
          <p:nvPr/>
        </p:nvSpPr>
        <p:spPr>
          <a:xfrm>
            <a:off x="642385" y="153312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0" name="object 31"/>
          <p:cNvSpPr txBox="1"/>
          <p:nvPr/>
        </p:nvSpPr>
        <p:spPr>
          <a:xfrm>
            <a:off x="1270263" y="1023461"/>
            <a:ext cx="1727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1" name="object 32"/>
          <p:cNvSpPr txBox="1"/>
          <p:nvPr/>
        </p:nvSpPr>
        <p:spPr>
          <a:xfrm>
            <a:off x="966013" y="11241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2" name="object 33"/>
          <p:cNvSpPr txBox="1"/>
          <p:nvPr/>
        </p:nvSpPr>
        <p:spPr>
          <a:xfrm>
            <a:off x="1483417" y="1136371"/>
            <a:ext cx="1416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3" name="object 34"/>
          <p:cNvSpPr txBox="1"/>
          <p:nvPr/>
        </p:nvSpPr>
        <p:spPr>
          <a:xfrm>
            <a:off x="877352" y="152327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4" name="object 35"/>
          <p:cNvSpPr txBox="1"/>
          <p:nvPr/>
        </p:nvSpPr>
        <p:spPr>
          <a:xfrm>
            <a:off x="1851104" y="13677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5" name="object 36"/>
          <p:cNvSpPr txBox="1"/>
          <p:nvPr/>
        </p:nvSpPr>
        <p:spPr>
          <a:xfrm>
            <a:off x="733644" y="117214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6" name="object 37"/>
          <p:cNvSpPr txBox="1"/>
          <p:nvPr/>
        </p:nvSpPr>
        <p:spPr>
          <a:xfrm>
            <a:off x="1282171" y="1084192"/>
            <a:ext cx="1193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117" name="object 38"/>
          <p:cNvSpPr txBox="1"/>
          <p:nvPr/>
        </p:nvSpPr>
        <p:spPr>
          <a:xfrm>
            <a:off x="813698" y="18305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8" name="object 39"/>
          <p:cNvSpPr txBox="1"/>
          <p:nvPr/>
        </p:nvSpPr>
        <p:spPr>
          <a:xfrm>
            <a:off x="1749561" y="119217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19" name="object 40"/>
          <p:cNvSpPr txBox="1"/>
          <p:nvPr/>
        </p:nvSpPr>
        <p:spPr>
          <a:xfrm>
            <a:off x="1987668" y="13030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0" name="object 41"/>
          <p:cNvSpPr txBox="1"/>
          <p:nvPr/>
        </p:nvSpPr>
        <p:spPr>
          <a:xfrm>
            <a:off x="1160384" y="929766"/>
            <a:ext cx="1066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60" dirty="0">
                <a:latin typeface="Times New Roman"/>
                <a:cs typeface="Times New Roman"/>
              </a:rPr>
              <a:t>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121" name="object 42"/>
          <p:cNvSpPr txBox="1"/>
          <p:nvPr/>
        </p:nvSpPr>
        <p:spPr>
          <a:xfrm>
            <a:off x="2066314" y="17053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2" name="object 43"/>
          <p:cNvSpPr txBox="1"/>
          <p:nvPr/>
        </p:nvSpPr>
        <p:spPr>
          <a:xfrm>
            <a:off x="1014998" y="100695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3" name="object 44"/>
          <p:cNvSpPr txBox="1"/>
          <p:nvPr/>
        </p:nvSpPr>
        <p:spPr>
          <a:xfrm>
            <a:off x="1192590" y="1051499"/>
            <a:ext cx="3181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50190" algn="l"/>
              </a:tabLst>
            </a:pP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	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24" name="object 45"/>
          <p:cNvSpPr txBox="1"/>
          <p:nvPr/>
        </p:nvSpPr>
        <p:spPr>
          <a:xfrm>
            <a:off x="836811" y="11975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5" name="object 46"/>
          <p:cNvSpPr txBox="1"/>
          <p:nvPr/>
        </p:nvSpPr>
        <p:spPr>
          <a:xfrm>
            <a:off x="848773" y="1522353"/>
            <a:ext cx="775970" cy="98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7470" algn="r">
              <a:lnSpc>
                <a:spcPts val="28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85"/>
              </a:lnSpc>
              <a:tabLst>
                <a:tab pos="349250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spc="-60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Times New Roman"/>
                <a:cs typeface="Times New Roman"/>
              </a:rPr>
              <a:t>	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44444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126" name="object 47"/>
          <p:cNvSpPr txBox="1"/>
          <p:nvPr/>
        </p:nvSpPr>
        <p:spPr>
          <a:xfrm>
            <a:off x="1193781" y="1584112"/>
            <a:ext cx="315595" cy="25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0"/>
              </a:spcBef>
              <a:tabLst>
                <a:tab pos="16256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270"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21285" algn="ctr">
              <a:lnSpc>
                <a:spcPct val="100000"/>
              </a:lnSpc>
              <a:spcBef>
                <a:spcPts val="6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04775" algn="ctr">
              <a:lnSpc>
                <a:spcPts val="275"/>
              </a:lnSpc>
              <a:spcBef>
                <a:spcPts val="35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56515" algn="ct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3810">
              <a:lnSpc>
                <a:spcPts val="27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7" name="object 48"/>
          <p:cNvSpPr txBox="1"/>
          <p:nvPr/>
        </p:nvSpPr>
        <p:spPr>
          <a:xfrm>
            <a:off x="905715" y="1490634"/>
            <a:ext cx="1006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20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Wingdings"/>
                <a:cs typeface="Wingdings"/>
              </a:rPr>
              <a:t></a:t>
            </a:r>
            <a:r>
              <a:rPr sz="375" spc="-30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28" name="object 49"/>
          <p:cNvSpPr txBox="1"/>
          <p:nvPr/>
        </p:nvSpPr>
        <p:spPr>
          <a:xfrm>
            <a:off x="1113997" y="1423679"/>
            <a:ext cx="6915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50545" algn="l"/>
              </a:tabLst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29" name="object 50"/>
          <p:cNvSpPr txBox="1"/>
          <p:nvPr/>
        </p:nvSpPr>
        <p:spPr>
          <a:xfrm>
            <a:off x="918056" y="1371554"/>
            <a:ext cx="2343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Wingdings"/>
                <a:cs typeface="Wingdings"/>
              </a:rPr>
              <a:t></a:t>
            </a:r>
            <a:r>
              <a:rPr sz="375" spc="7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130" name="object 51"/>
          <p:cNvSpPr txBox="1"/>
          <p:nvPr/>
        </p:nvSpPr>
        <p:spPr>
          <a:xfrm>
            <a:off x="948909" y="1328252"/>
            <a:ext cx="80073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-22222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131" name="object 52"/>
          <p:cNvSpPr txBox="1"/>
          <p:nvPr/>
        </p:nvSpPr>
        <p:spPr>
          <a:xfrm>
            <a:off x="682548" y="1460973"/>
            <a:ext cx="11518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92430" algn="l"/>
                <a:tab pos="59436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44444" dirty="0">
                <a:latin typeface="Wingdings"/>
                <a:cs typeface="Wingdings"/>
              </a:rPr>
              <a:t></a:t>
            </a:r>
            <a:r>
              <a:rPr sz="375" spc="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32" name="object 53"/>
          <p:cNvSpPr txBox="1"/>
          <p:nvPr/>
        </p:nvSpPr>
        <p:spPr>
          <a:xfrm>
            <a:off x="805038" y="1504545"/>
            <a:ext cx="4057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33" name="object 54"/>
          <p:cNvSpPr txBox="1"/>
          <p:nvPr/>
        </p:nvSpPr>
        <p:spPr>
          <a:xfrm>
            <a:off x="1336028" y="1212203"/>
            <a:ext cx="243204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45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34" name="object 55"/>
          <p:cNvSpPr txBox="1"/>
          <p:nvPr/>
        </p:nvSpPr>
        <p:spPr>
          <a:xfrm>
            <a:off x="914808" y="1635534"/>
            <a:ext cx="67945" cy="13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35" name="object 56"/>
          <p:cNvSpPr txBox="1"/>
          <p:nvPr/>
        </p:nvSpPr>
        <p:spPr>
          <a:xfrm>
            <a:off x="1834703" y="1501406"/>
            <a:ext cx="1676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36" name="object 57"/>
          <p:cNvSpPr txBox="1"/>
          <p:nvPr/>
        </p:nvSpPr>
        <p:spPr>
          <a:xfrm>
            <a:off x="854835" y="1246520"/>
            <a:ext cx="7302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30" baseline="33333" dirty="0">
                <a:latin typeface="Wingdings"/>
                <a:cs typeface="Wingdings"/>
              </a:rPr>
              <a:t></a:t>
            </a:r>
            <a:r>
              <a:rPr sz="375" spc="-30" baseline="22222" dirty="0">
                <a:latin typeface="Wingdings"/>
                <a:cs typeface="Wingdings"/>
              </a:rPr>
              <a:t></a:t>
            </a:r>
            <a:r>
              <a:rPr sz="375" spc="-30" baseline="22222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89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37" name="object 58"/>
          <p:cNvSpPr txBox="1"/>
          <p:nvPr/>
        </p:nvSpPr>
        <p:spPr>
          <a:xfrm>
            <a:off x="2138791" y="173215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38" name="object 59"/>
          <p:cNvSpPr txBox="1"/>
          <p:nvPr/>
        </p:nvSpPr>
        <p:spPr>
          <a:xfrm>
            <a:off x="1012779" y="1145681"/>
            <a:ext cx="71945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985">
              <a:lnSpc>
                <a:spcPts val="240"/>
              </a:lnSpc>
              <a:spcBef>
                <a:spcPts val="100"/>
              </a:spcBef>
            </a:pP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52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  <a:p>
            <a:pPr>
              <a:lnSpc>
                <a:spcPts val="240"/>
              </a:lnSpc>
            </a:pP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39" name="object 60"/>
          <p:cNvSpPr txBox="1"/>
          <p:nvPr/>
        </p:nvSpPr>
        <p:spPr>
          <a:xfrm>
            <a:off x="1061115" y="1106384"/>
            <a:ext cx="1352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40" name="object 61"/>
          <p:cNvSpPr txBox="1"/>
          <p:nvPr/>
        </p:nvSpPr>
        <p:spPr>
          <a:xfrm>
            <a:off x="776188" y="1281216"/>
            <a:ext cx="146050" cy="8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6355" algn="r">
              <a:lnSpc>
                <a:spcPts val="225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r">
              <a:lnSpc>
                <a:spcPts val="22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41" name="object 62"/>
          <p:cNvSpPr txBox="1"/>
          <p:nvPr/>
        </p:nvSpPr>
        <p:spPr>
          <a:xfrm>
            <a:off x="742304" y="1325059"/>
            <a:ext cx="9956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44444" dirty="0">
                <a:latin typeface="Wingdings"/>
                <a:cs typeface="Wingdings"/>
              </a:rPr>
              <a:t></a:t>
            </a:r>
            <a:r>
              <a:rPr sz="375" spc="-37" baseline="44444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142" baseline="22222" dirty="0">
                <a:latin typeface="Wingdings"/>
                <a:cs typeface="Wingdings"/>
              </a:rPr>
              <a:t>●</a:t>
            </a:r>
            <a:r>
              <a:rPr sz="375" spc="-142" baseline="11111" dirty="0">
                <a:latin typeface="Wingdings"/>
                <a:cs typeface="Wingdings"/>
              </a:rPr>
              <a:t></a:t>
            </a:r>
            <a:r>
              <a:rPr sz="375" spc="187" baseline="11111" dirty="0">
                <a:latin typeface="Times New Roman"/>
                <a:cs typeface="Times New Roman"/>
              </a:rPr>
              <a:t>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Times New Roman"/>
                <a:cs typeface="Times New Roman"/>
              </a:rPr>
              <a:t>  </a:t>
            </a:r>
            <a:r>
              <a:rPr sz="375" spc="-22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42" name="object 63"/>
          <p:cNvSpPr txBox="1"/>
          <p:nvPr/>
        </p:nvSpPr>
        <p:spPr>
          <a:xfrm>
            <a:off x="1187069" y="1159212"/>
            <a:ext cx="4089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15" baseline="-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22" baseline="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143" name="object 64"/>
          <p:cNvSpPr txBox="1"/>
          <p:nvPr/>
        </p:nvSpPr>
        <p:spPr>
          <a:xfrm>
            <a:off x="1233619" y="1383083"/>
            <a:ext cx="5207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67" baseline="22222" dirty="0">
                <a:latin typeface="Wingdings"/>
                <a:cs typeface="Wingdings"/>
              </a:rPr>
              <a:t></a:t>
            </a:r>
            <a:r>
              <a:rPr sz="375" spc="-67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Times New Roman"/>
                <a:cs typeface="Times New Roman"/>
              </a:rPr>
              <a:t> 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44" name="object 65"/>
          <p:cNvSpPr txBox="1"/>
          <p:nvPr/>
        </p:nvSpPr>
        <p:spPr>
          <a:xfrm>
            <a:off x="863874" y="1185681"/>
            <a:ext cx="6248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0099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-50" dirty="0">
                <a:latin typeface="Wingdings"/>
                <a:cs typeface="Wingdings"/>
              </a:rPr>
              <a:t></a:t>
            </a: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Times New Roman"/>
                <a:cs typeface="Times New Roman"/>
              </a:rPr>
              <a:t> 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145" name="object 66"/>
          <p:cNvSpPr txBox="1"/>
          <p:nvPr/>
        </p:nvSpPr>
        <p:spPr>
          <a:xfrm>
            <a:off x="858353" y="1360512"/>
            <a:ext cx="9137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250" spc="-50" dirty="0">
                <a:latin typeface="Wingdings"/>
                <a:cs typeface="Wingdings"/>
              </a:rPr>
              <a:t></a:t>
            </a:r>
            <a:r>
              <a:rPr sz="375" spc="-75" baseline="22222" dirty="0">
                <a:latin typeface="Wingdings"/>
                <a:cs typeface="Wingdings"/>
              </a:rPr>
              <a:t>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1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46" name="object 67"/>
          <p:cNvSpPr txBox="1"/>
          <p:nvPr/>
        </p:nvSpPr>
        <p:spPr>
          <a:xfrm>
            <a:off x="808231" y="1271256"/>
            <a:ext cx="9861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75" baseline="33333" dirty="0">
                <a:latin typeface="Wingdings"/>
                <a:cs typeface="Wingdings"/>
              </a:rPr>
              <a:t></a:t>
            </a:r>
            <a:r>
              <a:rPr sz="375" spc="-75" baseline="55555" dirty="0">
                <a:latin typeface="Wingdings"/>
                <a:cs typeface="Wingdings"/>
              </a:rPr>
              <a:t></a:t>
            </a:r>
            <a:r>
              <a:rPr sz="375" spc="-75" baseline="555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</a:t>
            </a:r>
            <a:r>
              <a:rPr sz="375" spc="-37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Wingdings"/>
                <a:cs typeface="Wingdings"/>
              </a:rPr>
              <a:t></a:t>
            </a:r>
            <a:r>
              <a:rPr sz="375" spc="-2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33333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Wingdings"/>
                <a:cs typeface="Wingdings"/>
              </a:rPr>
              <a:t></a:t>
            </a:r>
            <a:r>
              <a:rPr sz="375" spc="-7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22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47" name="object 68"/>
          <p:cNvSpPr txBox="1"/>
          <p:nvPr/>
        </p:nvSpPr>
        <p:spPr>
          <a:xfrm>
            <a:off x="778678" y="1393151"/>
            <a:ext cx="793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148" name="object 69"/>
          <p:cNvSpPr txBox="1"/>
          <p:nvPr/>
        </p:nvSpPr>
        <p:spPr>
          <a:xfrm>
            <a:off x="965850" y="1414044"/>
            <a:ext cx="7708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37" baseline="33333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0" name="object 70"/>
          <p:cNvSpPr txBox="1"/>
          <p:nvPr/>
        </p:nvSpPr>
        <p:spPr>
          <a:xfrm>
            <a:off x="955620" y="1203597"/>
            <a:ext cx="600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7" baseline="-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44" baseline="-22222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375" spc="-37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1" name="object 71"/>
          <p:cNvSpPr txBox="1"/>
          <p:nvPr/>
        </p:nvSpPr>
        <p:spPr>
          <a:xfrm>
            <a:off x="1017975" y="1303624"/>
            <a:ext cx="7537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" baseline="5555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</a:t>
            </a:r>
            <a:r>
              <a:rPr sz="375" spc="15" baseline="44444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spc="-120" baseline="22222" dirty="0">
                <a:latin typeface="Wingdings"/>
                <a:cs typeface="Wingdings"/>
              </a:rPr>
              <a:t></a:t>
            </a:r>
            <a:r>
              <a:rPr sz="375" spc="-120" baseline="33333" dirty="0">
                <a:latin typeface="Wingdings"/>
                <a:cs typeface="Wingdings"/>
              </a:rPr>
              <a:t></a:t>
            </a:r>
            <a:r>
              <a:rPr sz="375" spc="-120" baseline="22222" dirty="0">
                <a:latin typeface="Wingdings"/>
                <a:cs typeface="Wingdings"/>
              </a:rPr>
              <a:t>●</a:t>
            </a:r>
            <a:r>
              <a:rPr sz="250" spc="-80" dirty="0">
                <a:latin typeface="Wingdings"/>
                <a:cs typeface="Wingdings"/>
              </a:rPr>
              <a:t></a:t>
            </a:r>
            <a:r>
              <a:rPr sz="250" spc="819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67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52" name="object 72"/>
          <p:cNvSpPr/>
          <p:nvPr/>
        </p:nvSpPr>
        <p:spPr>
          <a:xfrm>
            <a:off x="580193" y="133359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73"/>
          <p:cNvSpPr txBox="1"/>
          <p:nvPr/>
        </p:nvSpPr>
        <p:spPr>
          <a:xfrm>
            <a:off x="467465" y="1772205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154" name="object 74"/>
          <p:cNvSpPr txBox="1"/>
          <p:nvPr/>
        </p:nvSpPr>
        <p:spPr>
          <a:xfrm>
            <a:off x="467465" y="1529173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155" name="object 75"/>
          <p:cNvSpPr txBox="1"/>
          <p:nvPr/>
        </p:nvSpPr>
        <p:spPr>
          <a:xfrm>
            <a:off x="499076" y="1286195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156" name="object 76"/>
          <p:cNvSpPr txBox="1"/>
          <p:nvPr/>
        </p:nvSpPr>
        <p:spPr>
          <a:xfrm>
            <a:off x="499076" y="1043163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157" name="object 77"/>
          <p:cNvSpPr/>
          <p:nvPr/>
        </p:nvSpPr>
        <p:spPr>
          <a:xfrm>
            <a:off x="557189" y="181960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78"/>
          <p:cNvSpPr/>
          <p:nvPr/>
        </p:nvSpPr>
        <p:spPr>
          <a:xfrm>
            <a:off x="557189" y="1576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79"/>
          <p:cNvSpPr/>
          <p:nvPr/>
        </p:nvSpPr>
        <p:spPr>
          <a:xfrm>
            <a:off x="557189" y="133359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80"/>
          <p:cNvSpPr/>
          <p:nvPr/>
        </p:nvSpPr>
        <p:spPr>
          <a:xfrm>
            <a:off x="557189" y="109055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81"/>
          <p:cNvSpPr/>
          <p:nvPr/>
        </p:nvSpPr>
        <p:spPr>
          <a:xfrm>
            <a:off x="753725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82"/>
          <p:cNvSpPr/>
          <p:nvPr/>
        </p:nvSpPr>
        <p:spPr>
          <a:xfrm>
            <a:off x="1275784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83"/>
          <p:cNvSpPr/>
          <p:nvPr/>
        </p:nvSpPr>
        <p:spPr>
          <a:xfrm>
            <a:off x="1797843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84"/>
          <p:cNvSpPr txBox="1"/>
          <p:nvPr/>
        </p:nvSpPr>
        <p:spPr>
          <a:xfrm>
            <a:off x="725978" y="191948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400">
              <a:latin typeface="Arial"/>
              <a:cs typeface="Arial"/>
            </a:endParaRPr>
          </a:p>
        </p:txBody>
      </p:sp>
      <p:sp>
        <p:nvSpPr>
          <p:cNvPr id="165" name="object 85"/>
          <p:cNvSpPr txBox="1"/>
          <p:nvPr/>
        </p:nvSpPr>
        <p:spPr>
          <a:xfrm>
            <a:off x="1755048" y="1919486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400">
              <a:latin typeface="Arial"/>
              <a:cs typeface="Arial"/>
            </a:endParaRPr>
          </a:p>
        </p:txBody>
      </p:sp>
      <p:sp>
        <p:nvSpPr>
          <p:cNvPr id="166" name="object 86"/>
          <p:cNvSpPr txBox="1"/>
          <p:nvPr/>
        </p:nvSpPr>
        <p:spPr>
          <a:xfrm>
            <a:off x="1207224" y="1919486"/>
            <a:ext cx="39243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Fitted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values</a:t>
            </a:r>
            <a:endParaRPr sz="500">
              <a:latin typeface="Arial"/>
              <a:cs typeface="Arial"/>
            </a:endParaRPr>
          </a:p>
        </p:txBody>
      </p:sp>
      <p:sp>
        <p:nvSpPr>
          <p:cNvPr id="167" name="object 87"/>
          <p:cNvSpPr txBox="1"/>
          <p:nvPr/>
        </p:nvSpPr>
        <p:spPr>
          <a:xfrm>
            <a:off x="389179" y="1258302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169" name="object 155"/>
          <p:cNvSpPr txBox="1"/>
          <p:nvPr/>
        </p:nvSpPr>
        <p:spPr>
          <a:xfrm>
            <a:off x="941405" y="810253"/>
            <a:ext cx="2799080" cy="1045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32635" algn="l"/>
              </a:tabLst>
            </a:pPr>
            <a:r>
              <a:rPr sz="600" spc="-5" dirty="0">
                <a:latin typeface="Arial"/>
                <a:cs typeface="Arial"/>
              </a:rPr>
              <a:t>Residuals vs.</a:t>
            </a:r>
            <a:r>
              <a:rPr sz="600" spc="1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Fitted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values	</a:t>
            </a:r>
            <a:endParaRPr sz="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579338"/>
      </p:ext>
    </p:extLst>
  </p:cSld>
  <p:clrMapOvr>
    <a:masterClrMapping/>
  </p:clrMapOvr>
  <p:transition>
    <p:cut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log(Income)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)</a:t>
            </a:r>
            <a:endParaRPr sz="1200" i="1" dirty="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02352" y="669979"/>
            <a:ext cx="2753360" cy="1045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86914" algn="l"/>
              </a:tabLst>
            </a:pPr>
            <a:r>
              <a:rPr sz="600" spc="-5" dirty="0">
                <a:latin typeface="Arial"/>
                <a:cs typeface="Arial"/>
              </a:rPr>
              <a:t>	Histogram of</a:t>
            </a:r>
            <a:r>
              <a:rPr sz="600" spc="-3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412372" y="5267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2370594" y="2097699"/>
            <a:ext cx="2155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Normality of Residuals Condition</a:t>
            </a:r>
            <a:r>
              <a:rPr lang="en-US" sz="1200" dirty="0" smtClean="0"/>
              <a:t>: The distribution of the residuals is roughly normal and centered at 0. Condition met.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48" name="object 88"/>
          <p:cNvSpPr/>
          <p:nvPr/>
        </p:nvSpPr>
        <p:spPr>
          <a:xfrm>
            <a:off x="2527264" y="918217"/>
            <a:ext cx="1647825" cy="991235"/>
          </a:xfrm>
          <a:custGeom>
            <a:avLst/>
            <a:gdLst/>
            <a:ahLst/>
            <a:cxnLst/>
            <a:rect l="l" t="t" r="r" b="b"/>
            <a:pathLst>
              <a:path w="1647825" h="991235">
                <a:moveTo>
                  <a:pt x="0" y="990910"/>
                </a:moveTo>
                <a:lnTo>
                  <a:pt x="1647529" y="990910"/>
                </a:lnTo>
                <a:lnTo>
                  <a:pt x="1647529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89"/>
          <p:cNvSpPr/>
          <p:nvPr/>
        </p:nvSpPr>
        <p:spPr>
          <a:xfrm>
            <a:off x="2527263" y="17434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90"/>
          <p:cNvSpPr/>
          <p:nvPr/>
        </p:nvSpPr>
        <p:spPr>
          <a:xfrm>
            <a:off x="2527263" y="15021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91"/>
          <p:cNvSpPr/>
          <p:nvPr/>
        </p:nvSpPr>
        <p:spPr>
          <a:xfrm>
            <a:off x="2527263" y="12608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92"/>
          <p:cNvSpPr/>
          <p:nvPr/>
        </p:nvSpPr>
        <p:spPr>
          <a:xfrm>
            <a:off x="2527263" y="101954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93"/>
          <p:cNvSpPr/>
          <p:nvPr/>
        </p:nvSpPr>
        <p:spPr>
          <a:xfrm>
            <a:off x="2775817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94"/>
          <p:cNvSpPr/>
          <p:nvPr/>
        </p:nvSpPr>
        <p:spPr>
          <a:xfrm>
            <a:off x="3234925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95"/>
          <p:cNvSpPr/>
          <p:nvPr/>
        </p:nvSpPr>
        <p:spPr>
          <a:xfrm>
            <a:off x="3694088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96"/>
          <p:cNvSpPr/>
          <p:nvPr/>
        </p:nvSpPr>
        <p:spPr>
          <a:xfrm>
            <a:off x="4153196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97"/>
          <p:cNvSpPr/>
          <p:nvPr/>
        </p:nvSpPr>
        <p:spPr>
          <a:xfrm>
            <a:off x="2527263" y="18640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98"/>
          <p:cNvSpPr/>
          <p:nvPr/>
        </p:nvSpPr>
        <p:spPr>
          <a:xfrm>
            <a:off x="2527263" y="16227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99"/>
          <p:cNvSpPr/>
          <p:nvPr/>
        </p:nvSpPr>
        <p:spPr>
          <a:xfrm>
            <a:off x="2527263" y="13814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100"/>
          <p:cNvSpPr/>
          <p:nvPr/>
        </p:nvSpPr>
        <p:spPr>
          <a:xfrm>
            <a:off x="2527263" y="1140194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>
                <a:moveTo>
                  <a:pt x="0" y="0"/>
                </a:moveTo>
                <a:lnTo>
                  <a:pt x="1647529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101"/>
          <p:cNvSpPr/>
          <p:nvPr/>
        </p:nvSpPr>
        <p:spPr>
          <a:xfrm>
            <a:off x="254626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102"/>
          <p:cNvSpPr/>
          <p:nvPr/>
        </p:nvSpPr>
        <p:spPr>
          <a:xfrm>
            <a:off x="3005371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103"/>
          <p:cNvSpPr/>
          <p:nvPr/>
        </p:nvSpPr>
        <p:spPr>
          <a:xfrm>
            <a:off x="3464480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104"/>
          <p:cNvSpPr/>
          <p:nvPr/>
        </p:nvSpPr>
        <p:spPr>
          <a:xfrm>
            <a:off x="3923642" y="918217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105"/>
          <p:cNvSpPr/>
          <p:nvPr/>
        </p:nvSpPr>
        <p:spPr>
          <a:xfrm>
            <a:off x="2602176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106"/>
          <p:cNvSpPr/>
          <p:nvPr/>
        </p:nvSpPr>
        <p:spPr>
          <a:xfrm>
            <a:off x="2647535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107"/>
          <p:cNvSpPr/>
          <p:nvPr/>
        </p:nvSpPr>
        <p:spPr>
          <a:xfrm>
            <a:off x="2692948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108"/>
          <p:cNvSpPr/>
          <p:nvPr/>
        </p:nvSpPr>
        <p:spPr>
          <a:xfrm>
            <a:off x="2738306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109"/>
          <p:cNvSpPr/>
          <p:nvPr/>
        </p:nvSpPr>
        <p:spPr>
          <a:xfrm>
            <a:off x="2783719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19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110"/>
          <p:cNvSpPr/>
          <p:nvPr/>
        </p:nvSpPr>
        <p:spPr>
          <a:xfrm>
            <a:off x="2829078" y="1839953"/>
            <a:ext cx="45720" cy="24765"/>
          </a:xfrm>
          <a:custGeom>
            <a:avLst/>
            <a:gdLst/>
            <a:ahLst/>
            <a:cxnLst/>
            <a:rect l="l" t="t" r="r" b="b"/>
            <a:pathLst>
              <a:path w="45719" h="24764">
                <a:moveTo>
                  <a:pt x="0" y="24140"/>
                </a:moveTo>
                <a:lnTo>
                  <a:pt x="45412" y="24140"/>
                </a:lnTo>
                <a:lnTo>
                  <a:pt x="45412" y="0"/>
                </a:lnTo>
                <a:lnTo>
                  <a:pt x="0" y="0"/>
                </a:lnTo>
                <a:lnTo>
                  <a:pt x="0" y="241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111"/>
          <p:cNvSpPr/>
          <p:nvPr/>
        </p:nvSpPr>
        <p:spPr>
          <a:xfrm>
            <a:off x="2874491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112"/>
          <p:cNvSpPr/>
          <p:nvPr/>
        </p:nvSpPr>
        <p:spPr>
          <a:xfrm>
            <a:off x="2919850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19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113"/>
          <p:cNvSpPr/>
          <p:nvPr/>
        </p:nvSpPr>
        <p:spPr>
          <a:xfrm>
            <a:off x="2965262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19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114"/>
          <p:cNvSpPr/>
          <p:nvPr/>
        </p:nvSpPr>
        <p:spPr>
          <a:xfrm>
            <a:off x="3010621" y="1839953"/>
            <a:ext cx="45720" cy="24765"/>
          </a:xfrm>
          <a:custGeom>
            <a:avLst/>
            <a:gdLst/>
            <a:ahLst/>
            <a:cxnLst/>
            <a:rect l="l" t="t" r="r" b="b"/>
            <a:pathLst>
              <a:path w="45719" h="24764">
                <a:moveTo>
                  <a:pt x="0" y="24140"/>
                </a:moveTo>
                <a:lnTo>
                  <a:pt x="45412" y="24140"/>
                </a:lnTo>
                <a:lnTo>
                  <a:pt x="45412" y="0"/>
                </a:lnTo>
                <a:lnTo>
                  <a:pt x="0" y="0"/>
                </a:lnTo>
                <a:lnTo>
                  <a:pt x="0" y="241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115"/>
          <p:cNvSpPr/>
          <p:nvPr/>
        </p:nvSpPr>
        <p:spPr>
          <a:xfrm>
            <a:off x="3078741" y="1759519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57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116"/>
          <p:cNvSpPr/>
          <p:nvPr/>
        </p:nvSpPr>
        <p:spPr>
          <a:xfrm>
            <a:off x="3101393" y="1807801"/>
            <a:ext cx="45720" cy="56515"/>
          </a:xfrm>
          <a:custGeom>
            <a:avLst/>
            <a:gdLst/>
            <a:ahLst/>
            <a:cxnLst/>
            <a:rect l="l" t="t" r="r" b="b"/>
            <a:pathLst>
              <a:path w="45719" h="56514">
                <a:moveTo>
                  <a:pt x="0" y="56292"/>
                </a:moveTo>
                <a:lnTo>
                  <a:pt x="45412" y="56292"/>
                </a:lnTo>
                <a:lnTo>
                  <a:pt x="45412" y="0"/>
                </a:lnTo>
                <a:lnTo>
                  <a:pt x="0" y="0"/>
                </a:lnTo>
                <a:lnTo>
                  <a:pt x="0" y="5629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117"/>
          <p:cNvSpPr/>
          <p:nvPr/>
        </p:nvSpPr>
        <p:spPr>
          <a:xfrm>
            <a:off x="3169512" y="1711292"/>
            <a:ext cx="0" cy="153035"/>
          </a:xfrm>
          <a:custGeom>
            <a:avLst/>
            <a:gdLst/>
            <a:ahLst/>
            <a:cxnLst/>
            <a:rect l="l" t="t" r="r" b="b"/>
            <a:pathLst>
              <a:path h="153035">
                <a:moveTo>
                  <a:pt x="0" y="0"/>
                </a:moveTo>
                <a:lnTo>
                  <a:pt x="0" y="152801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118"/>
          <p:cNvSpPr/>
          <p:nvPr/>
        </p:nvSpPr>
        <p:spPr>
          <a:xfrm>
            <a:off x="3214871" y="1735433"/>
            <a:ext cx="0" cy="128905"/>
          </a:xfrm>
          <a:custGeom>
            <a:avLst/>
            <a:gdLst/>
            <a:ahLst/>
            <a:cxnLst/>
            <a:rect l="l" t="t" r="r" b="b"/>
            <a:pathLst>
              <a:path h="128905">
                <a:moveTo>
                  <a:pt x="0" y="0"/>
                </a:moveTo>
                <a:lnTo>
                  <a:pt x="0" y="12866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119"/>
          <p:cNvSpPr/>
          <p:nvPr/>
        </p:nvSpPr>
        <p:spPr>
          <a:xfrm>
            <a:off x="3260284" y="1679086"/>
            <a:ext cx="0" cy="185420"/>
          </a:xfrm>
          <a:custGeom>
            <a:avLst/>
            <a:gdLst/>
            <a:ahLst/>
            <a:cxnLst/>
            <a:rect l="l" t="t" r="r" b="b"/>
            <a:pathLst>
              <a:path h="185419">
                <a:moveTo>
                  <a:pt x="0" y="0"/>
                </a:moveTo>
                <a:lnTo>
                  <a:pt x="0" y="185007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120"/>
          <p:cNvSpPr/>
          <p:nvPr/>
        </p:nvSpPr>
        <p:spPr>
          <a:xfrm>
            <a:off x="3305643" y="1638869"/>
            <a:ext cx="0" cy="225425"/>
          </a:xfrm>
          <a:custGeom>
            <a:avLst/>
            <a:gdLst/>
            <a:ahLst/>
            <a:cxnLst/>
            <a:rect l="l" t="t" r="r" b="b"/>
            <a:pathLst>
              <a:path h="225425">
                <a:moveTo>
                  <a:pt x="0" y="0"/>
                </a:moveTo>
                <a:lnTo>
                  <a:pt x="0" y="22522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121"/>
          <p:cNvSpPr/>
          <p:nvPr/>
        </p:nvSpPr>
        <p:spPr>
          <a:xfrm>
            <a:off x="3351055" y="1405635"/>
            <a:ext cx="0" cy="458470"/>
          </a:xfrm>
          <a:custGeom>
            <a:avLst/>
            <a:gdLst/>
            <a:ahLst/>
            <a:cxnLst/>
            <a:rect l="l" t="t" r="r" b="b"/>
            <a:pathLst>
              <a:path h="458469">
                <a:moveTo>
                  <a:pt x="0" y="0"/>
                </a:moveTo>
                <a:lnTo>
                  <a:pt x="0" y="458459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122"/>
          <p:cNvSpPr/>
          <p:nvPr/>
        </p:nvSpPr>
        <p:spPr>
          <a:xfrm>
            <a:off x="3396414" y="1252833"/>
            <a:ext cx="0" cy="611505"/>
          </a:xfrm>
          <a:custGeom>
            <a:avLst/>
            <a:gdLst/>
            <a:ahLst/>
            <a:cxnLst/>
            <a:rect l="l" t="t" r="r" b="b"/>
            <a:pathLst>
              <a:path h="611505">
                <a:moveTo>
                  <a:pt x="0" y="0"/>
                </a:moveTo>
                <a:lnTo>
                  <a:pt x="0" y="61126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123"/>
          <p:cNvSpPr/>
          <p:nvPr/>
        </p:nvSpPr>
        <p:spPr>
          <a:xfrm>
            <a:off x="3441827" y="979381"/>
            <a:ext cx="0" cy="885190"/>
          </a:xfrm>
          <a:custGeom>
            <a:avLst/>
            <a:gdLst/>
            <a:ahLst/>
            <a:cxnLst/>
            <a:rect l="l" t="t" r="r" b="b"/>
            <a:pathLst>
              <a:path h="885189">
                <a:moveTo>
                  <a:pt x="0" y="0"/>
                </a:moveTo>
                <a:lnTo>
                  <a:pt x="0" y="884712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124"/>
          <p:cNvSpPr/>
          <p:nvPr/>
        </p:nvSpPr>
        <p:spPr>
          <a:xfrm>
            <a:off x="3487186" y="963305"/>
            <a:ext cx="0" cy="901065"/>
          </a:xfrm>
          <a:custGeom>
            <a:avLst/>
            <a:gdLst/>
            <a:ahLst/>
            <a:cxnLst/>
            <a:rect l="l" t="t" r="r" b="b"/>
            <a:pathLst>
              <a:path h="901064">
                <a:moveTo>
                  <a:pt x="0" y="0"/>
                </a:moveTo>
                <a:lnTo>
                  <a:pt x="0" y="900788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125"/>
          <p:cNvSpPr/>
          <p:nvPr/>
        </p:nvSpPr>
        <p:spPr>
          <a:xfrm>
            <a:off x="3532599" y="1067825"/>
            <a:ext cx="0" cy="796290"/>
          </a:xfrm>
          <a:custGeom>
            <a:avLst/>
            <a:gdLst/>
            <a:ahLst/>
            <a:cxnLst/>
            <a:rect l="l" t="t" r="r" b="b"/>
            <a:pathLst>
              <a:path h="796289">
                <a:moveTo>
                  <a:pt x="0" y="0"/>
                </a:moveTo>
                <a:lnTo>
                  <a:pt x="0" y="796268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126"/>
          <p:cNvSpPr/>
          <p:nvPr/>
        </p:nvSpPr>
        <p:spPr>
          <a:xfrm>
            <a:off x="3577957" y="1268909"/>
            <a:ext cx="0" cy="595630"/>
          </a:xfrm>
          <a:custGeom>
            <a:avLst/>
            <a:gdLst/>
            <a:ahLst/>
            <a:cxnLst/>
            <a:rect l="l" t="t" r="r" b="b"/>
            <a:pathLst>
              <a:path h="595630">
                <a:moveTo>
                  <a:pt x="0" y="0"/>
                </a:moveTo>
                <a:lnTo>
                  <a:pt x="0" y="595184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127"/>
          <p:cNvSpPr/>
          <p:nvPr/>
        </p:nvSpPr>
        <p:spPr>
          <a:xfrm>
            <a:off x="3623371" y="1365418"/>
            <a:ext cx="0" cy="499109"/>
          </a:xfrm>
          <a:custGeom>
            <a:avLst/>
            <a:gdLst/>
            <a:ahLst/>
            <a:cxnLst/>
            <a:rect l="l" t="t" r="r" b="b"/>
            <a:pathLst>
              <a:path h="499110">
                <a:moveTo>
                  <a:pt x="0" y="0"/>
                </a:moveTo>
                <a:lnTo>
                  <a:pt x="0" y="498675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128"/>
          <p:cNvSpPr/>
          <p:nvPr/>
        </p:nvSpPr>
        <p:spPr>
          <a:xfrm>
            <a:off x="3668729" y="1598653"/>
            <a:ext cx="0" cy="266065"/>
          </a:xfrm>
          <a:custGeom>
            <a:avLst/>
            <a:gdLst/>
            <a:ahLst/>
            <a:cxnLst/>
            <a:rect l="l" t="t" r="r" b="b"/>
            <a:pathLst>
              <a:path h="266064">
                <a:moveTo>
                  <a:pt x="0" y="0"/>
                </a:moveTo>
                <a:lnTo>
                  <a:pt x="0" y="265440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129"/>
          <p:cNvSpPr/>
          <p:nvPr/>
        </p:nvSpPr>
        <p:spPr>
          <a:xfrm>
            <a:off x="3714142" y="1703227"/>
            <a:ext cx="0" cy="161290"/>
          </a:xfrm>
          <a:custGeom>
            <a:avLst/>
            <a:gdLst/>
            <a:ahLst/>
            <a:cxnLst/>
            <a:rect l="l" t="t" r="r" b="b"/>
            <a:pathLst>
              <a:path h="161289">
                <a:moveTo>
                  <a:pt x="0" y="0"/>
                </a:moveTo>
                <a:lnTo>
                  <a:pt x="0" y="160866"/>
                </a:lnTo>
              </a:path>
            </a:pathLst>
          </a:custGeom>
          <a:ln w="4541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130"/>
          <p:cNvSpPr/>
          <p:nvPr/>
        </p:nvSpPr>
        <p:spPr>
          <a:xfrm>
            <a:off x="3736795" y="1791725"/>
            <a:ext cx="45720" cy="72390"/>
          </a:xfrm>
          <a:custGeom>
            <a:avLst/>
            <a:gdLst/>
            <a:ahLst/>
            <a:cxnLst/>
            <a:rect l="l" t="t" r="r" b="b"/>
            <a:pathLst>
              <a:path w="45720" h="72389">
                <a:moveTo>
                  <a:pt x="0" y="72368"/>
                </a:moveTo>
                <a:lnTo>
                  <a:pt x="45412" y="72368"/>
                </a:lnTo>
                <a:lnTo>
                  <a:pt x="45412" y="0"/>
                </a:lnTo>
                <a:lnTo>
                  <a:pt x="0" y="0"/>
                </a:lnTo>
                <a:lnTo>
                  <a:pt x="0" y="72368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131"/>
          <p:cNvSpPr/>
          <p:nvPr/>
        </p:nvSpPr>
        <p:spPr>
          <a:xfrm>
            <a:off x="3782207" y="1848018"/>
            <a:ext cx="45720" cy="16510"/>
          </a:xfrm>
          <a:custGeom>
            <a:avLst/>
            <a:gdLst/>
            <a:ahLst/>
            <a:cxnLst/>
            <a:rect l="l" t="t" r="r" b="b"/>
            <a:pathLst>
              <a:path w="45720" h="16510">
                <a:moveTo>
                  <a:pt x="0" y="16075"/>
                </a:moveTo>
                <a:lnTo>
                  <a:pt x="45412" y="16075"/>
                </a:lnTo>
                <a:lnTo>
                  <a:pt x="45412" y="0"/>
                </a:lnTo>
                <a:lnTo>
                  <a:pt x="0" y="0"/>
                </a:lnTo>
                <a:lnTo>
                  <a:pt x="0" y="1607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132"/>
          <p:cNvSpPr/>
          <p:nvPr/>
        </p:nvSpPr>
        <p:spPr>
          <a:xfrm>
            <a:off x="3827566" y="1807801"/>
            <a:ext cx="45720" cy="56515"/>
          </a:xfrm>
          <a:custGeom>
            <a:avLst/>
            <a:gdLst/>
            <a:ahLst/>
            <a:cxnLst/>
            <a:rect l="l" t="t" r="r" b="b"/>
            <a:pathLst>
              <a:path w="45720" h="56514">
                <a:moveTo>
                  <a:pt x="0" y="56292"/>
                </a:moveTo>
                <a:lnTo>
                  <a:pt x="45412" y="56292"/>
                </a:lnTo>
                <a:lnTo>
                  <a:pt x="45412" y="0"/>
                </a:lnTo>
                <a:lnTo>
                  <a:pt x="0" y="0"/>
                </a:lnTo>
                <a:lnTo>
                  <a:pt x="0" y="5629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133"/>
          <p:cNvSpPr/>
          <p:nvPr/>
        </p:nvSpPr>
        <p:spPr>
          <a:xfrm>
            <a:off x="3872979" y="1831942"/>
            <a:ext cx="45720" cy="32384"/>
          </a:xfrm>
          <a:custGeom>
            <a:avLst/>
            <a:gdLst/>
            <a:ahLst/>
            <a:cxnLst/>
            <a:rect l="l" t="t" r="r" b="b"/>
            <a:pathLst>
              <a:path w="45720" h="32385">
                <a:moveTo>
                  <a:pt x="0" y="32151"/>
                </a:moveTo>
                <a:lnTo>
                  <a:pt x="45412" y="32151"/>
                </a:lnTo>
                <a:lnTo>
                  <a:pt x="45412" y="0"/>
                </a:lnTo>
                <a:lnTo>
                  <a:pt x="0" y="0"/>
                </a:lnTo>
                <a:lnTo>
                  <a:pt x="0" y="32151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134"/>
          <p:cNvSpPr/>
          <p:nvPr/>
        </p:nvSpPr>
        <p:spPr>
          <a:xfrm>
            <a:off x="3918338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135"/>
          <p:cNvSpPr/>
          <p:nvPr/>
        </p:nvSpPr>
        <p:spPr>
          <a:xfrm>
            <a:off x="3963751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20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136"/>
          <p:cNvSpPr/>
          <p:nvPr/>
        </p:nvSpPr>
        <p:spPr>
          <a:xfrm>
            <a:off x="4009109" y="1856029"/>
            <a:ext cx="45720" cy="8255"/>
          </a:xfrm>
          <a:custGeom>
            <a:avLst/>
            <a:gdLst/>
            <a:ahLst/>
            <a:cxnLst/>
            <a:rect l="l" t="t" r="r" b="b"/>
            <a:pathLst>
              <a:path w="45720" h="8255">
                <a:moveTo>
                  <a:pt x="0" y="8064"/>
                </a:moveTo>
                <a:lnTo>
                  <a:pt x="45412" y="8064"/>
                </a:lnTo>
                <a:lnTo>
                  <a:pt x="45412" y="0"/>
                </a:lnTo>
                <a:lnTo>
                  <a:pt x="0" y="0"/>
                </a:lnTo>
                <a:lnTo>
                  <a:pt x="0" y="80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137"/>
          <p:cNvSpPr/>
          <p:nvPr/>
        </p:nvSpPr>
        <p:spPr>
          <a:xfrm>
            <a:off x="4054522" y="1864094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412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138"/>
          <p:cNvSpPr txBox="1"/>
          <p:nvPr/>
        </p:nvSpPr>
        <p:spPr>
          <a:xfrm>
            <a:off x="2446147" y="1816698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261" name="object 139"/>
          <p:cNvSpPr txBox="1"/>
          <p:nvPr/>
        </p:nvSpPr>
        <p:spPr>
          <a:xfrm>
            <a:off x="2416052" y="15753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30</a:t>
            </a:r>
            <a:endParaRPr sz="400">
              <a:latin typeface="Arial"/>
              <a:cs typeface="Arial"/>
            </a:endParaRPr>
          </a:p>
        </p:txBody>
      </p:sp>
      <p:sp>
        <p:nvSpPr>
          <p:cNvPr id="262" name="object 140"/>
          <p:cNvSpPr txBox="1"/>
          <p:nvPr/>
        </p:nvSpPr>
        <p:spPr>
          <a:xfrm>
            <a:off x="2416052" y="13340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</a:t>
            </a:r>
            <a:endParaRPr sz="400">
              <a:latin typeface="Arial"/>
              <a:cs typeface="Arial"/>
            </a:endParaRPr>
          </a:p>
        </p:txBody>
      </p:sp>
      <p:sp>
        <p:nvSpPr>
          <p:cNvPr id="263" name="object 141"/>
          <p:cNvSpPr txBox="1"/>
          <p:nvPr/>
        </p:nvSpPr>
        <p:spPr>
          <a:xfrm>
            <a:off x="2416052" y="1092798"/>
            <a:ext cx="8572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90</a:t>
            </a:r>
            <a:endParaRPr sz="400">
              <a:latin typeface="Arial"/>
              <a:cs typeface="Arial"/>
            </a:endParaRPr>
          </a:p>
        </p:txBody>
      </p:sp>
      <p:sp>
        <p:nvSpPr>
          <p:cNvPr id="264" name="object 142"/>
          <p:cNvSpPr/>
          <p:nvPr/>
        </p:nvSpPr>
        <p:spPr>
          <a:xfrm>
            <a:off x="2504259" y="18640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143"/>
          <p:cNvSpPr/>
          <p:nvPr/>
        </p:nvSpPr>
        <p:spPr>
          <a:xfrm>
            <a:off x="2504259" y="16227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144"/>
          <p:cNvSpPr/>
          <p:nvPr/>
        </p:nvSpPr>
        <p:spPr>
          <a:xfrm>
            <a:off x="2504259" y="13814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145"/>
          <p:cNvSpPr/>
          <p:nvPr/>
        </p:nvSpPr>
        <p:spPr>
          <a:xfrm>
            <a:off x="2504259" y="114019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146"/>
          <p:cNvSpPr/>
          <p:nvPr/>
        </p:nvSpPr>
        <p:spPr>
          <a:xfrm>
            <a:off x="2546262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147"/>
          <p:cNvSpPr/>
          <p:nvPr/>
        </p:nvSpPr>
        <p:spPr>
          <a:xfrm>
            <a:off x="3005371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148"/>
          <p:cNvSpPr/>
          <p:nvPr/>
        </p:nvSpPr>
        <p:spPr>
          <a:xfrm>
            <a:off x="3464480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149"/>
          <p:cNvSpPr/>
          <p:nvPr/>
        </p:nvSpPr>
        <p:spPr>
          <a:xfrm>
            <a:off x="3923642" y="1909128"/>
            <a:ext cx="0" cy="23495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150"/>
          <p:cNvSpPr txBox="1"/>
          <p:nvPr/>
        </p:nvSpPr>
        <p:spPr>
          <a:xfrm>
            <a:off x="2480138" y="1919486"/>
            <a:ext cx="13271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−5.0</a:t>
            </a:r>
            <a:endParaRPr sz="400">
              <a:latin typeface="Arial"/>
              <a:cs typeface="Arial"/>
            </a:endParaRPr>
          </a:p>
        </p:txBody>
      </p:sp>
      <p:sp>
        <p:nvSpPr>
          <p:cNvPr id="273" name="object 151"/>
          <p:cNvSpPr txBox="1"/>
          <p:nvPr/>
        </p:nvSpPr>
        <p:spPr>
          <a:xfrm>
            <a:off x="2939247" y="1919486"/>
            <a:ext cx="13271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−2.5</a:t>
            </a:r>
            <a:endParaRPr sz="400">
              <a:latin typeface="Arial"/>
              <a:cs typeface="Arial"/>
            </a:endParaRPr>
          </a:p>
        </p:txBody>
      </p:sp>
      <p:sp>
        <p:nvSpPr>
          <p:cNvPr id="274" name="object 152"/>
          <p:cNvSpPr txBox="1"/>
          <p:nvPr/>
        </p:nvSpPr>
        <p:spPr>
          <a:xfrm>
            <a:off x="3873324" y="1919486"/>
            <a:ext cx="10096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2.5</a:t>
            </a:r>
            <a:endParaRPr sz="400">
              <a:latin typeface="Arial"/>
              <a:cs typeface="Arial"/>
            </a:endParaRPr>
          </a:p>
        </p:txBody>
      </p:sp>
      <p:sp>
        <p:nvSpPr>
          <p:cNvPr id="275" name="object 153"/>
          <p:cNvSpPr txBox="1"/>
          <p:nvPr/>
        </p:nvSpPr>
        <p:spPr>
          <a:xfrm>
            <a:off x="3195757" y="1919486"/>
            <a:ext cx="319405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0.0</a:t>
            </a:r>
            <a:endParaRPr sz="400">
              <a:latin typeface="Arial"/>
              <a:cs typeface="Arial"/>
            </a:endParaRPr>
          </a:p>
          <a:p>
            <a:pPr marR="13335" algn="r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276" name="object 154"/>
          <p:cNvSpPr txBox="1"/>
          <p:nvPr/>
        </p:nvSpPr>
        <p:spPr>
          <a:xfrm>
            <a:off x="2337766" y="1321511"/>
            <a:ext cx="98425" cy="184785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count</a:t>
            </a:r>
            <a:endParaRPr sz="500">
              <a:latin typeface="Arial"/>
              <a:cs typeface="Arial"/>
            </a:endParaRPr>
          </a:p>
        </p:txBody>
      </p:sp>
      <p:sp>
        <p:nvSpPr>
          <p:cNvPr id="278" name="object 156"/>
          <p:cNvSpPr/>
          <p:nvPr/>
        </p:nvSpPr>
        <p:spPr>
          <a:xfrm>
            <a:off x="580193" y="2282228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5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157"/>
          <p:cNvSpPr/>
          <p:nvPr/>
        </p:nvSpPr>
        <p:spPr>
          <a:xfrm>
            <a:off x="580193" y="306209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158"/>
          <p:cNvSpPr/>
          <p:nvPr/>
        </p:nvSpPr>
        <p:spPr>
          <a:xfrm>
            <a:off x="580193" y="2819118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159"/>
          <p:cNvSpPr/>
          <p:nvPr/>
        </p:nvSpPr>
        <p:spPr>
          <a:xfrm>
            <a:off x="580193" y="2576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160"/>
          <p:cNvSpPr/>
          <p:nvPr/>
        </p:nvSpPr>
        <p:spPr>
          <a:xfrm>
            <a:off x="580193" y="2333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161"/>
          <p:cNvSpPr/>
          <p:nvPr/>
        </p:nvSpPr>
        <p:spPr>
          <a:xfrm>
            <a:off x="706688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162"/>
          <p:cNvSpPr/>
          <p:nvPr/>
        </p:nvSpPr>
        <p:spPr>
          <a:xfrm>
            <a:off x="1171047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163"/>
          <p:cNvSpPr/>
          <p:nvPr/>
        </p:nvSpPr>
        <p:spPr>
          <a:xfrm>
            <a:off x="1635352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164"/>
          <p:cNvSpPr/>
          <p:nvPr/>
        </p:nvSpPr>
        <p:spPr>
          <a:xfrm>
            <a:off x="209971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165"/>
          <p:cNvSpPr/>
          <p:nvPr/>
        </p:nvSpPr>
        <p:spPr>
          <a:xfrm>
            <a:off x="580193" y="318361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166"/>
          <p:cNvSpPr/>
          <p:nvPr/>
        </p:nvSpPr>
        <p:spPr>
          <a:xfrm>
            <a:off x="580193" y="294057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167"/>
          <p:cNvSpPr/>
          <p:nvPr/>
        </p:nvSpPr>
        <p:spPr>
          <a:xfrm>
            <a:off x="580193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168"/>
          <p:cNvSpPr/>
          <p:nvPr/>
        </p:nvSpPr>
        <p:spPr>
          <a:xfrm>
            <a:off x="580193" y="2454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5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169"/>
          <p:cNvSpPr/>
          <p:nvPr/>
        </p:nvSpPr>
        <p:spPr>
          <a:xfrm>
            <a:off x="93884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170"/>
          <p:cNvSpPr/>
          <p:nvPr/>
        </p:nvSpPr>
        <p:spPr>
          <a:xfrm>
            <a:off x="1403200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171"/>
          <p:cNvSpPr/>
          <p:nvPr/>
        </p:nvSpPr>
        <p:spPr>
          <a:xfrm>
            <a:off x="186755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172"/>
          <p:cNvSpPr txBox="1"/>
          <p:nvPr/>
        </p:nvSpPr>
        <p:spPr>
          <a:xfrm>
            <a:off x="642385" y="31945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5" name="object 173"/>
          <p:cNvSpPr txBox="1"/>
          <p:nvPr/>
        </p:nvSpPr>
        <p:spPr>
          <a:xfrm>
            <a:off x="718813" y="313708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6" name="object 174"/>
          <p:cNvSpPr txBox="1"/>
          <p:nvPr/>
        </p:nvSpPr>
        <p:spPr>
          <a:xfrm>
            <a:off x="756973" y="2999544"/>
            <a:ext cx="14541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7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5875" algn="r">
              <a:lnSpc>
                <a:spcPts val="27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46355">
              <a:lnSpc>
                <a:spcPts val="275"/>
              </a:lnSpc>
              <a:spcBef>
                <a:spcPts val="35"/>
              </a:spcBef>
            </a:pP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>
              <a:lnSpc>
                <a:spcPts val="275"/>
              </a:lnSpc>
            </a:pP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97" name="object 175"/>
          <p:cNvSpPr txBox="1"/>
          <p:nvPr/>
        </p:nvSpPr>
        <p:spPr>
          <a:xfrm>
            <a:off x="892021" y="294812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8" name="object 176"/>
          <p:cNvSpPr txBox="1"/>
          <p:nvPr/>
        </p:nvSpPr>
        <p:spPr>
          <a:xfrm>
            <a:off x="905931" y="292901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9" name="object 177"/>
          <p:cNvSpPr txBox="1"/>
          <p:nvPr/>
        </p:nvSpPr>
        <p:spPr>
          <a:xfrm>
            <a:off x="977163" y="289626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0" name="object 178"/>
          <p:cNvSpPr txBox="1"/>
          <p:nvPr/>
        </p:nvSpPr>
        <p:spPr>
          <a:xfrm>
            <a:off x="990857" y="28770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1" name="object 179"/>
          <p:cNvSpPr txBox="1"/>
          <p:nvPr/>
        </p:nvSpPr>
        <p:spPr>
          <a:xfrm>
            <a:off x="1022738" y="285827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2" name="object 180"/>
          <p:cNvSpPr txBox="1"/>
          <p:nvPr/>
        </p:nvSpPr>
        <p:spPr>
          <a:xfrm>
            <a:off x="1048828" y="28416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3" name="object 181"/>
          <p:cNvSpPr txBox="1"/>
          <p:nvPr/>
        </p:nvSpPr>
        <p:spPr>
          <a:xfrm>
            <a:off x="1067393" y="281886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4" name="object 182"/>
          <p:cNvSpPr txBox="1"/>
          <p:nvPr/>
        </p:nvSpPr>
        <p:spPr>
          <a:xfrm>
            <a:off x="1094403" y="28014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5" name="object 183"/>
          <p:cNvSpPr txBox="1"/>
          <p:nvPr/>
        </p:nvSpPr>
        <p:spPr>
          <a:xfrm>
            <a:off x="1113402" y="278455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6" name="object 184"/>
          <p:cNvSpPr txBox="1"/>
          <p:nvPr/>
        </p:nvSpPr>
        <p:spPr>
          <a:xfrm>
            <a:off x="1137542" y="2749475"/>
            <a:ext cx="67945" cy="8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ts val="21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1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7" name="object 185"/>
          <p:cNvSpPr txBox="1"/>
          <p:nvPr/>
        </p:nvSpPr>
        <p:spPr>
          <a:xfrm>
            <a:off x="1209640" y="2709908"/>
            <a:ext cx="838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-44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8" name="object 186"/>
          <p:cNvSpPr txBox="1"/>
          <p:nvPr/>
        </p:nvSpPr>
        <p:spPr>
          <a:xfrm>
            <a:off x="1298788" y="268842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9" name="object 187"/>
          <p:cNvSpPr txBox="1"/>
          <p:nvPr/>
        </p:nvSpPr>
        <p:spPr>
          <a:xfrm>
            <a:off x="1346691" y="2654157"/>
            <a:ext cx="927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30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0" name="object 188"/>
          <p:cNvSpPr txBox="1"/>
          <p:nvPr/>
        </p:nvSpPr>
        <p:spPr>
          <a:xfrm>
            <a:off x="1458843" y="2612804"/>
            <a:ext cx="977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1" name="object 189"/>
          <p:cNvSpPr txBox="1"/>
          <p:nvPr/>
        </p:nvSpPr>
        <p:spPr>
          <a:xfrm>
            <a:off x="1575541" y="258866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2" name="object 190"/>
          <p:cNvSpPr txBox="1"/>
          <p:nvPr/>
        </p:nvSpPr>
        <p:spPr>
          <a:xfrm>
            <a:off x="1625663" y="256679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3" name="object 191"/>
          <p:cNvSpPr txBox="1"/>
          <p:nvPr/>
        </p:nvSpPr>
        <p:spPr>
          <a:xfrm>
            <a:off x="1697112" y="254081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4" name="object 192"/>
          <p:cNvSpPr txBox="1"/>
          <p:nvPr/>
        </p:nvSpPr>
        <p:spPr>
          <a:xfrm>
            <a:off x="1755894" y="25151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5" name="object 193"/>
          <p:cNvSpPr txBox="1"/>
          <p:nvPr/>
        </p:nvSpPr>
        <p:spPr>
          <a:xfrm>
            <a:off x="1851699" y="24682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6" name="object 194"/>
          <p:cNvSpPr txBox="1"/>
          <p:nvPr/>
        </p:nvSpPr>
        <p:spPr>
          <a:xfrm>
            <a:off x="1875245" y="244820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7" name="object 195"/>
          <p:cNvSpPr txBox="1"/>
          <p:nvPr/>
        </p:nvSpPr>
        <p:spPr>
          <a:xfrm>
            <a:off x="1823445" y="2406741"/>
            <a:ext cx="156210" cy="145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19">
              <a:lnSpc>
                <a:spcPct val="100000"/>
              </a:lnSpc>
              <a:spcBef>
                <a:spcPts val="100"/>
              </a:spcBef>
            </a:pPr>
            <a:r>
              <a:rPr sz="375" spc="-44" baseline="-33333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8" name="object 196"/>
          <p:cNvSpPr txBox="1"/>
          <p:nvPr/>
        </p:nvSpPr>
        <p:spPr>
          <a:xfrm>
            <a:off x="1961253" y="2372207"/>
            <a:ext cx="1079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-60" baseline="-22222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9" name="object 197"/>
          <p:cNvSpPr txBox="1"/>
          <p:nvPr/>
        </p:nvSpPr>
        <p:spPr>
          <a:xfrm>
            <a:off x="2062309" y="2293777"/>
            <a:ext cx="1212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60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20" name="object 198"/>
          <p:cNvSpPr txBox="1"/>
          <p:nvPr/>
        </p:nvSpPr>
        <p:spPr>
          <a:xfrm>
            <a:off x="467465" y="313621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321" name="object 199"/>
          <p:cNvSpPr txBox="1"/>
          <p:nvPr/>
        </p:nvSpPr>
        <p:spPr>
          <a:xfrm>
            <a:off x="467465" y="2893184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322" name="object 200"/>
          <p:cNvSpPr txBox="1"/>
          <p:nvPr/>
        </p:nvSpPr>
        <p:spPr>
          <a:xfrm>
            <a:off x="499076" y="265020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23" name="object 201"/>
          <p:cNvSpPr txBox="1"/>
          <p:nvPr/>
        </p:nvSpPr>
        <p:spPr>
          <a:xfrm>
            <a:off x="499076" y="2407174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324" name="object 202"/>
          <p:cNvSpPr/>
          <p:nvPr/>
        </p:nvSpPr>
        <p:spPr>
          <a:xfrm>
            <a:off x="557189" y="318361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203"/>
          <p:cNvSpPr/>
          <p:nvPr/>
        </p:nvSpPr>
        <p:spPr>
          <a:xfrm>
            <a:off x="557189" y="294057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204"/>
          <p:cNvSpPr/>
          <p:nvPr/>
        </p:nvSpPr>
        <p:spPr>
          <a:xfrm>
            <a:off x="557189" y="26976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205"/>
          <p:cNvSpPr/>
          <p:nvPr/>
        </p:nvSpPr>
        <p:spPr>
          <a:xfrm>
            <a:off x="557189" y="2454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206"/>
          <p:cNvSpPr/>
          <p:nvPr/>
        </p:nvSpPr>
        <p:spPr>
          <a:xfrm>
            <a:off x="938841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207"/>
          <p:cNvSpPr/>
          <p:nvPr/>
        </p:nvSpPr>
        <p:spPr>
          <a:xfrm>
            <a:off x="1403200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208"/>
          <p:cNvSpPr/>
          <p:nvPr/>
        </p:nvSpPr>
        <p:spPr>
          <a:xfrm>
            <a:off x="1867559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209"/>
          <p:cNvSpPr txBox="1"/>
          <p:nvPr/>
        </p:nvSpPr>
        <p:spPr>
          <a:xfrm>
            <a:off x="895288" y="328349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332" name="object 210"/>
          <p:cNvSpPr txBox="1"/>
          <p:nvPr/>
        </p:nvSpPr>
        <p:spPr>
          <a:xfrm>
            <a:off x="1839811" y="328349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333" name="object 211"/>
          <p:cNvSpPr txBox="1"/>
          <p:nvPr/>
        </p:nvSpPr>
        <p:spPr>
          <a:xfrm>
            <a:off x="1240675" y="3283496"/>
            <a:ext cx="32512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5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  <a:p>
            <a:pPr algn="ctr">
              <a:lnSpc>
                <a:spcPts val="570"/>
              </a:lnSpc>
            </a:pPr>
            <a:r>
              <a:rPr sz="500" dirty="0">
                <a:latin typeface="Arial"/>
                <a:cs typeface="Arial"/>
              </a:rPr>
              <a:t>theoretical</a:t>
            </a:r>
            <a:endParaRPr sz="500">
              <a:latin typeface="Arial"/>
              <a:cs typeface="Arial"/>
            </a:endParaRPr>
          </a:p>
        </p:txBody>
      </p:sp>
      <p:sp>
        <p:nvSpPr>
          <p:cNvPr id="334" name="object 212"/>
          <p:cNvSpPr txBox="1"/>
          <p:nvPr/>
        </p:nvSpPr>
        <p:spPr>
          <a:xfrm>
            <a:off x="389179" y="2660254"/>
            <a:ext cx="98425" cy="2349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sample</a:t>
            </a:r>
            <a:endParaRPr sz="500">
              <a:latin typeface="Arial"/>
              <a:cs typeface="Arial"/>
            </a:endParaRPr>
          </a:p>
        </p:txBody>
      </p:sp>
      <p:sp>
        <p:nvSpPr>
          <p:cNvPr id="335" name="object 213"/>
          <p:cNvSpPr txBox="1"/>
          <p:nvPr/>
        </p:nvSpPr>
        <p:spPr>
          <a:xfrm>
            <a:off x="808414" y="2174263"/>
            <a:ext cx="118999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Normal probability plot of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residuals</a:t>
            </a:r>
            <a:endParaRPr sz="600">
              <a:latin typeface="Arial"/>
              <a:cs typeface="Arial"/>
            </a:endParaRPr>
          </a:p>
        </p:txBody>
      </p:sp>
      <p:sp>
        <p:nvSpPr>
          <p:cNvPr id="336" name="object 323"/>
          <p:cNvSpPr txBox="1"/>
          <p:nvPr/>
        </p:nvSpPr>
        <p:spPr>
          <a:xfrm>
            <a:off x="2337766" y="2622312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7972945"/>
      </p:ext>
    </p:extLst>
  </p:cSld>
  <p:clrMapOvr>
    <a:masterClrMapping/>
  </p:clrMapOvr>
  <p:transition>
    <p:cut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76015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Diagnostics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313309"/>
            <a:ext cx="4222115" cy="2160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</a:t>
            </a:r>
            <a:r>
              <a:rPr sz="1200" spc="-20" dirty="0" smtClean="0">
                <a:solidFill>
                  <a:srgbClr val="0E3652"/>
                </a:solidFill>
                <a:latin typeface="Arial"/>
                <a:cs typeface="Arial"/>
              </a:rPr>
              <a:t>?</a:t>
            </a:r>
            <a:r>
              <a:rPr lang="en-US" sz="1200" spc="-20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lang="en-US" sz="1200" i="1" spc="-20" dirty="0" smtClean="0">
                <a:solidFill>
                  <a:srgbClr val="0E3652"/>
                </a:solidFill>
                <a:latin typeface="Arial"/>
                <a:cs typeface="Arial"/>
              </a:rPr>
              <a:t>(Response Variable = </a:t>
            </a:r>
            <a:r>
              <a:rPr lang="en-US" sz="1200" b="1" i="1" u="sng" spc="-20" dirty="0" smtClean="0">
                <a:solidFill>
                  <a:srgbClr val="0E3652"/>
                </a:solidFill>
                <a:latin typeface="Arial"/>
                <a:cs typeface="Arial"/>
              </a:rPr>
              <a:t>log(Income))</a:t>
            </a:r>
            <a:endParaRPr sz="1200" b="1" i="1" u="sng" dirty="0">
              <a:latin typeface="Arial"/>
              <a:cs typeface="Arial"/>
            </a:endParaRPr>
          </a:p>
        </p:txBody>
      </p:sp>
      <p:sp>
        <p:nvSpPr>
          <p:cNvPr id="340" name="TextBox 339"/>
          <p:cNvSpPr txBox="1"/>
          <p:nvPr/>
        </p:nvSpPr>
        <p:spPr>
          <a:xfrm>
            <a:off x="70993" y="634468"/>
            <a:ext cx="4233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u="sng" dirty="0" smtClean="0"/>
              <a:t>Independence of Residuals Condition</a:t>
            </a:r>
            <a:r>
              <a:rPr lang="en-US" sz="1000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No clear structure/pattern in residuals as order of data collection (“time”) increases, so this data has no time-series structure… so independence of residuals not violated via a time series relationship.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Should also check to see if data is collected via random sampling /assignment and meets the 10% rule, if not this would also violate independence.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130" name="object 214"/>
          <p:cNvSpPr/>
          <p:nvPr/>
        </p:nvSpPr>
        <p:spPr>
          <a:xfrm>
            <a:off x="2528779" y="2282228"/>
            <a:ext cx="1646555" cy="991235"/>
          </a:xfrm>
          <a:custGeom>
            <a:avLst/>
            <a:gdLst/>
            <a:ahLst/>
            <a:cxnLst/>
            <a:rect l="l" t="t" r="r" b="b"/>
            <a:pathLst>
              <a:path w="1646554" h="991235">
                <a:moveTo>
                  <a:pt x="0" y="990910"/>
                </a:moveTo>
                <a:lnTo>
                  <a:pt x="1646014" y="990910"/>
                </a:lnTo>
                <a:lnTo>
                  <a:pt x="1646014" y="0"/>
                </a:lnTo>
                <a:lnTo>
                  <a:pt x="0" y="0"/>
                </a:lnTo>
                <a:lnTo>
                  <a:pt x="0" y="99091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215"/>
          <p:cNvSpPr/>
          <p:nvPr/>
        </p:nvSpPr>
        <p:spPr>
          <a:xfrm>
            <a:off x="2528779" y="306209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216"/>
          <p:cNvSpPr/>
          <p:nvPr/>
        </p:nvSpPr>
        <p:spPr>
          <a:xfrm>
            <a:off x="2528779" y="2819118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217"/>
          <p:cNvSpPr/>
          <p:nvPr/>
        </p:nvSpPr>
        <p:spPr>
          <a:xfrm>
            <a:off x="2528779" y="2576085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218"/>
          <p:cNvSpPr/>
          <p:nvPr/>
        </p:nvSpPr>
        <p:spPr>
          <a:xfrm>
            <a:off x="2528779" y="2333107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219"/>
          <p:cNvSpPr/>
          <p:nvPr/>
        </p:nvSpPr>
        <p:spPr>
          <a:xfrm>
            <a:off x="279210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220"/>
          <p:cNvSpPr/>
          <p:nvPr/>
        </p:nvSpPr>
        <p:spPr>
          <a:xfrm>
            <a:off x="3172841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221"/>
          <p:cNvSpPr/>
          <p:nvPr/>
        </p:nvSpPr>
        <p:spPr>
          <a:xfrm>
            <a:off x="3553573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222"/>
          <p:cNvSpPr/>
          <p:nvPr/>
        </p:nvSpPr>
        <p:spPr>
          <a:xfrm>
            <a:off x="393435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223"/>
          <p:cNvSpPr/>
          <p:nvPr/>
        </p:nvSpPr>
        <p:spPr>
          <a:xfrm>
            <a:off x="2528779" y="3183611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224"/>
          <p:cNvSpPr/>
          <p:nvPr/>
        </p:nvSpPr>
        <p:spPr>
          <a:xfrm>
            <a:off x="2528779" y="294057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225"/>
          <p:cNvSpPr/>
          <p:nvPr/>
        </p:nvSpPr>
        <p:spPr>
          <a:xfrm>
            <a:off x="2528779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226"/>
          <p:cNvSpPr/>
          <p:nvPr/>
        </p:nvSpPr>
        <p:spPr>
          <a:xfrm>
            <a:off x="2528779" y="2454569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227"/>
          <p:cNvSpPr/>
          <p:nvPr/>
        </p:nvSpPr>
        <p:spPr>
          <a:xfrm>
            <a:off x="2601689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228"/>
          <p:cNvSpPr/>
          <p:nvPr/>
        </p:nvSpPr>
        <p:spPr>
          <a:xfrm>
            <a:off x="2982475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229"/>
          <p:cNvSpPr/>
          <p:nvPr/>
        </p:nvSpPr>
        <p:spPr>
          <a:xfrm>
            <a:off x="3363207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230"/>
          <p:cNvSpPr/>
          <p:nvPr/>
        </p:nvSpPr>
        <p:spPr>
          <a:xfrm>
            <a:off x="3743993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231"/>
          <p:cNvSpPr/>
          <p:nvPr/>
        </p:nvSpPr>
        <p:spPr>
          <a:xfrm>
            <a:off x="4124726" y="2282228"/>
            <a:ext cx="0" cy="991235"/>
          </a:xfrm>
          <a:custGeom>
            <a:avLst/>
            <a:gdLst/>
            <a:ahLst/>
            <a:cxnLst/>
            <a:rect l="l" t="t" r="r" b="b"/>
            <a:pathLst>
              <a:path h="991235">
                <a:moveTo>
                  <a:pt x="0" y="990910"/>
                </a:moveTo>
                <a:lnTo>
                  <a:pt x="0" y="0"/>
                </a:lnTo>
              </a:path>
            </a:pathLst>
          </a:custGeom>
          <a:ln w="57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232"/>
          <p:cNvSpPr txBox="1"/>
          <p:nvPr/>
        </p:nvSpPr>
        <p:spPr>
          <a:xfrm>
            <a:off x="2590971" y="294303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49" name="object 233"/>
          <p:cNvSpPr txBox="1"/>
          <p:nvPr/>
        </p:nvSpPr>
        <p:spPr>
          <a:xfrm>
            <a:off x="2604341" y="244820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0" name="object 234"/>
          <p:cNvSpPr txBox="1"/>
          <p:nvPr/>
        </p:nvSpPr>
        <p:spPr>
          <a:xfrm>
            <a:off x="2632866" y="248257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1" name="object 235"/>
          <p:cNvSpPr txBox="1"/>
          <p:nvPr/>
        </p:nvSpPr>
        <p:spPr>
          <a:xfrm>
            <a:off x="2638604" y="255781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2" name="object 236"/>
          <p:cNvSpPr txBox="1"/>
          <p:nvPr/>
        </p:nvSpPr>
        <p:spPr>
          <a:xfrm>
            <a:off x="2697602" y="310650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3" name="object 237"/>
          <p:cNvSpPr txBox="1"/>
          <p:nvPr/>
        </p:nvSpPr>
        <p:spPr>
          <a:xfrm>
            <a:off x="2745180" y="25162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4" name="object 238"/>
          <p:cNvSpPr txBox="1"/>
          <p:nvPr/>
        </p:nvSpPr>
        <p:spPr>
          <a:xfrm>
            <a:off x="2619551" y="2506552"/>
            <a:ext cx="1879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55" name="object 239"/>
          <p:cNvSpPr txBox="1"/>
          <p:nvPr/>
        </p:nvSpPr>
        <p:spPr>
          <a:xfrm>
            <a:off x="2709023" y="2912507"/>
            <a:ext cx="1574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8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6" name="object 240"/>
          <p:cNvSpPr txBox="1"/>
          <p:nvPr/>
        </p:nvSpPr>
        <p:spPr>
          <a:xfrm>
            <a:off x="2703286" y="2415509"/>
            <a:ext cx="165100" cy="74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ts val="190"/>
              </a:lnSpc>
              <a:spcBef>
                <a:spcPts val="100"/>
              </a:spcBef>
            </a:pPr>
            <a:r>
              <a:rPr sz="375" spc="-67" baseline="22222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46355" algn="ctr">
              <a:lnSpc>
                <a:spcPts val="19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7" name="object 241"/>
          <p:cNvSpPr txBox="1"/>
          <p:nvPr/>
        </p:nvSpPr>
        <p:spPr>
          <a:xfrm>
            <a:off x="2924126" y="2498108"/>
            <a:ext cx="717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8" name="object 242"/>
          <p:cNvSpPr txBox="1"/>
          <p:nvPr/>
        </p:nvSpPr>
        <p:spPr>
          <a:xfrm>
            <a:off x="2630972" y="2585307"/>
            <a:ext cx="37782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22222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Wingdings"/>
                <a:cs typeface="Wingdings"/>
              </a:rPr>
              <a:t></a:t>
            </a:r>
            <a:r>
              <a:rPr sz="375" spc="-52" baseline="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59" name="object 243"/>
          <p:cNvSpPr txBox="1"/>
          <p:nvPr/>
        </p:nvSpPr>
        <p:spPr>
          <a:xfrm>
            <a:off x="2669023" y="2814320"/>
            <a:ext cx="35496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0" name="object 244"/>
          <p:cNvSpPr txBox="1"/>
          <p:nvPr/>
        </p:nvSpPr>
        <p:spPr>
          <a:xfrm>
            <a:off x="3019336" y="292901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1" name="object 245"/>
          <p:cNvSpPr txBox="1"/>
          <p:nvPr/>
        </p:nvSpPr>
        <p:spPr>
          <a:xfrm>
            <a:off x="2592866" y="2865633"/>
            <a:ext cx="539750" cy="75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95"/>
              </a:lnSpc>
              <a:spcBef>
                <a:spcPts val="100"/>
              </a:spcBef>
              <a:tabLst>
                <a:tab pos="49466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</a:t>
            </a:r>
            <a:r>
              <a:rPr sz="250" spc="3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34290">
              <a:lnSpc>
                <a:spcPts val="19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2" name="object 246"/>
          <p:cNvSpPr txBox="1"/>
          <p:nvPr/>
        </p:nvSpPr>
        <p:spPr>
          <a:xfrm>
            <a:off x="3099282" y="307315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3" name="object 247"/>
          <p:cNvSpPr txBox="1"/>
          <p:nvPr/>
        </p:nvSpPr>
        <p:spPr>
          <a:xfrm>
            <a:off x="3167807" y="2988340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4" name="object 248"/>
          <p:cNvSpPr txBox="1"/>
          <p:nvPr/>
        </p:nvSpPr>
        <p:spPr>
          <a:xfrm>
            <a:off x="2676655" y="2787689"/>
            <a:ext cx="583565" cy="90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54"/>
              </a:lnSpc>
              <a:spcBef>
                <a:spcPts val="100"/>
              </a:spcBef>
              <a:tabLst>
                <a:tab pos="538480" algn="l"/>
              </a:tabLst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 </a:t>
            </a:r>
            <a:r>
              <a:rPr sz="375" spc="37" baseline="-22222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 </a:t>
            </a:r>
            <a:r>
              <a:rPr sz="375" spc="89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99695" algn="r">
              <a:lnSpc>
                <a:spcPts val="254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5" name="object 249"/>
          <p:cNvSpPr txBox="1"/>
          <p:nvPr/>
        </p:nvSpPr>
        <p:spPr>
          <a:xfrm>
            <a:off x="2722339" y="2387471"/>
            <a:ext cx="5892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4419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166" name="object 250"/>
          <p:cNvSpPr txBox="1"/>
          <p:nvPr/>
        </p:nvSpPr>
        <p:spPr>
          <a:xfrm>
            <a:off x="2939389" y="2524360"/>
            <a:ext cx="3968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spc="60" baseline="55555" dirty="0">
                <a:latin typeface="Times New Roman"/>
                <a:cs typeface="Times New Roman"/>
              </a:rPr>
              <a:t> </a:t>
            </a:r>
            <a:r>
              <a:rPr sz="375" spc="-127" baseline="11111" dirty="0">
                <a:latin typeface="Wingdings"/>
                <a:cs typeface="Wingdings"/>
              </a:rPr>
              <a:t></a:t>
            </a:r>
            <a:r>
              <a:rPr sz="250" spc="-85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7" name="object 251"/>
          <p:cNvSpPr txBox="1"/>
          <p:nvPr/>
        </p:nvSpPr>
        <p:spPr>
          <a:xfrm>
            <a:off x="3150703" y="2771018"/>
            <a:ext cx="210820" cy="88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3655" algn="ctr">
              <a:lnSpc>
                <a:spcPts val="245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5080" algn="ct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68" name="object 252"/>
          <p:cNvSpPr txBox="1"/>
          <p:nvPr/>
        </p:nvSpPr>
        <p:spPr>
          <a:xfrm>
            <a:off x="3327754" y="296268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69" name="object 253"/>
          <p:cNvSpPr txBox="1"/>
          <p:nvPr/>
        </p:nvSpPr>
        <p:spPr>
          <a:xfrm>
            <a:off x="3007915" y="2920789"/>
            <a:ext cx="39878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15" baseline="44444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endParaRPr sz="375" baseline="44444">
              <a:latin typeface="Wingdings"/>
              <a:cs typeface="Wingdings"/>
            </a:endParaRPr>
          </a:p>
        </p:txBody>
      </p:sp>
      <p:sp>
        <p:nvSpPr>
          <p:cNvPr id="170" name="object 254"/>
          <p:cNvSpPr txBox="1"/>
          <p:nvPr/>
        </p:nvSpPr>
        <p:spPr>
          <a:xfrm>
            <a:off x="3363911" y="291434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1" name="object 255"/>
          <p:cNvSpPr txBox="1"/>
          <p:nvPr/>
        </p:nvSpPr>
        <p:spPr>
          <a:xfrm>
            <a:off x="3382964" y="237220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2" name="object 256"/>
          <p:cNvSpPr txBox="1"/>
          <p:nvPr/>
        </p:nvSpPr>
        <p:spPr>
          <a:xfrm>
            <a:off x="3419121" y="240657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3" name="object 257"/>
          <p:cNvSpPr txBox="1"/>
          <p:nvPr/>
        </p:nvSpPr>
        <p:spPr>
          <a:xfrm>
            <a:off x="3432436" y="313708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4" name="object 258"/>
          <p:cNvSpPr txBox="1"/>
          <p:nvPr/>
        </p:nvSpPr>
        <p:spPr>
          <a:xfrm>
            <a:off x="3449594" y="2516403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5" name="object 259"/>
          <p:cNvSpPr txBox="1"/>
          <p:nvPr/>
        </p:nvSpPr>
        <p:spPr>
          <a:xfrm>
            <a:off x="2910810" y="2848962"/>
            <a:ext cx="585470" cy="8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45"/>
              </a:lnSpc>
              <a:spcBef>
                <a:spcPts val="100"/>
              </a:spcBef>
              <a:tabLst>
                <a:tab pos="287020" algn="l"/>
                <a:tab pos="54038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</a:t>
            </a:r>
            <a:r>
              <a:rPr sz="250" spc="-1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42545" algn="r">
              <a:lnSpc>
                <a:spcPts val="245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spc="-3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76" name="object 260"/>
          <p:cNvSpPr txBox="1"/>
          <p:nvPr/>
        </p:nvSpPr>
        <p:spPr>
          <a:xfrm>
            <a:off x="3464804" y="249913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77" name="object 261"/>
          <p:cNvSpPr txBox="1"/>
          <p:nvPr/>
        </p:nvSpPr>
        <p:spPr>
          <a:xfrm>
            <a:off x="3101176" y="2579570"/>
            <a:ext cx="4349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spc="82" baseline="-22222" dirty="0">
                <a:latin typeface="Times New Roman"/>
                <a:cs typeface="Times New Roman"/>
              </a:rPr>
              <a:t> </a:t>
            </a:r>
            <a:r>
              <a:rPr sz="375" spc="-112" baseline="-11111" dirty="0">
                <a:latin typeface="Wingdings"/>
                <a:cs typeface="Wingdings"/>
              </a:rPr>
              <a:t></a:t>
            </a:r>
            <a:r>
              <a:rPr sz="375" spc="-112" baseline="-22222" dirty="0">
                <a:latin typeface="Wingdings"/>
                <a:cs typeface="Wingdings"/>
              </a:rPr>
              <a:t>●</a:t>
            </a:r>
            <a:r>
              <a:rPr sz="250" spc="-75" dirty="0">
                <a:latin typeface="Wingdings"/>
                <a:cs typeface="Wingdings"/>
              </a:rPr>
              <a:t></a:t>
            </a:r>
            <a:r>
              <a:rPr sz="375" spc="-112" baseline="-11111" dirty="0">
                <a:latin typeface="Wingdings"/>
                <a:cs typeface="Wingdings"/>
              </a:rPr>
              <a:t></a:t>
            </a:r>
            <a:r>
              <a:rPr sz="375" spc="-112" baseline="22222" dirty="0">
                <a:latin typeface="Wingdings"/>
                <a:cs typeface="Wingdings"/>
              </a:rPr>
              <a:t></a:t>
            </a:r>
            <a:r>
              <a:rPr sz="375" spc="254" baseline="22222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78" name="object 262"/>
          <p:cNvSpPr txBox="1"/>
          <p:nvPr/>
        </p:nvSpPr>
        <p:spPr>
          <a:xfrm>
            <a:off x="2602392" y="2834239"/>
            <a:ext cx="9398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656590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250" spc="2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79" name="object 263"/>
          <p:cNvSpPr txBox="1"/>
          <p:nvPr/>
        </p:nvSpPr>
        <p:spPr>
          <a:xfrm>
            <a:off x="3501015" y="288728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0" name="object 264"/>
          <p:cNvSpPr txBox="1"/>
          <p:nvPr/>
        </p:nvSpPr>
        <p:spPr>
          <a:xfrm>
            <a:off x="3575224" y="231255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1" name="object 265"/>
          <p:cNvSpPr txBox="1"/>
          <p:nvPr/>
        </p:nvSpPr>
        <p:spPr>
          <a:xfrm>
            <a:off x="3617119" y="307434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2" name="object 266"/>
          <p:cNvSpPr txBox="1"/>
          <p:nvPr/>
        </p:nvSpPr>
        <p:spPr>
          <a:xfrm>
            <a:off x="2802285" y="2481924"/>
            <a:ext cx="863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443230" algn="l"/>
                <a:tab pos="818515" algn="l"/>
              </a:tabLst>
            </a:pP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    </a:t>
            </a:r>
            <a:r>
              <a:rPr sz="375" spc="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      </a:t>
            </a:r>
            <a:r>
              <a:rPr sz="375" spc="60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83" name="object 267"/>
          <p:cNvSpPr txBox="1"/>
          <p:nvPr/>
        </p:nvSpPr>
        <p:spPr>
          <a:xfrm>
            <a:off x="3634277" y="2865146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4" name="object 268"/>
          <p:cNvSpPr txBox="1"/>
          <p:nvPr/>
        </p:nvSpPr>
        <p:spPr>
          <a:xfrm>
            <a:off x="3592383" y="2845552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15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5" name="object 269"/>
          <p:cNvSpPr txBox="1"/>
          <p:nvPr/>
        </p:nvSpPr>
        <p:spPr>
          <a:xfrm>
            <a:off x="3514331" y="2906499"/>
            <a:ext cx="17081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86" name="object 270"/>
          <p:cNvSpPr txBox="1"/>
          <p:nvPr/>
        </p:nvSpPr>
        <p:spPr>
          <a:xfrm>
            <a:off x="3683749" y="2823792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7" name="object 271"/>
          <p:cNvSpPr txBox="1"/>
          <p:nvPr/>
        </p:nvSpPr>
        <p:spPr>
          <a:xfrm>
            <a:off x="3685644" y="319456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88" name="object 272"/>
          <p:cNvSpPr txBox="1"/>
          <p:nvPr/>
        </p:nvSpPr>
        <p:spPr>
          <a:xfrm>
            <a:off x="2665234" y="2731776"/>
            <a:ext cx="11150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80365" algn="l"/>
                <a:tab pos="631825" algn="l"/>
              </a:tabLst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     </a:t>
            </a:r>
            <a:r>
              <a:rPr sz="375" spc="44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30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250" spc="-25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spc="-22" baseline="44444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189" name="object 273"/>
          <p:cNvSpPr txBox="1"/>
          <p:nvPr/>
        </p:nvSpPr>
        <p:spPr>
          <a:xfrm>
            <a:off x="3737065" y="2986229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0" name="object 274"/>
          <p:cNvSpPr txBox="1"/>
          <p:nvPr/>
        </p:nvSpPr>
        <p:spPr>
          <a:xfrm>
            <a:off x="3780854" y="2293777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1" name="object 275"/>
          <p:cNvSpPr txBox="1"/>
          <p:nvPr/>
        </p:nvSpPr>
        <p:spPr>
          <a:xfrm>
            <a:off x="3782748" y="246335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2" name="object 276"/>
          <p:cNvSpPr txBox="1"/>
          <p:nvPr/>
        </p:nvSpPr>
        <p:spPr>
          <a:xfrm>
            <a:off x="3788486" y="3069368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3" name="object 277"/>
          <p:cNvSpPr txBox="1"/>
          <p:nvPr/>
        </p:nvSpPr>
        <p:spPr>
          <a:xfrm>
            <a:off x="3807485" y="2370963"/>
            <a:ext cx="56515" cy="99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9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0795">
              <a:lnSpc>
                <a:spcPts val="29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4" name="object 278"/>
          <p:cNvSpPr txBox="1"/>
          <p:nvPr/>
        </p:nvSpPr>
        <p:spPr>
          <a:xfrm>
            <a:off x="3426753" y="2490476"/>
            <a:ext cx="4425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97510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5" name="object 279"/>
          <p:cNvSpPr txBox="1"/>
          <p:nvPr/>
        </p:nvSpPr>
        <p:spPr>
          <a:xfrm>
            <a:off x="3011704" y="2566092"/>
            <a:ext cx="8636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0" baseline="11111" dirty="0">
                <a:latin typeface="Times New Roman"/>
                <a:cs typeface="Times New Roman"/>
              </a:rPr>
              <a:t> </a:t>
            </a:r>
            <a:r>
              <a:rPr sz="250" spc="-65" dirty="0">
                <a:latin typeface="Wingdings"/>
                <a:cs typeface="Wingdings"/>
              </a:rPr>
              <a:t>●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250" spc="-65" dirty="0">
                <a:latin typeface="Wingdings"/>
                <a:cs typeface="Wingdings"/>
              </a:rPr>
              <a:t></a:t>
            </a:r>
            <a:r>
              <a:rPr sz="375" spc="-97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96" name="object 280"/>
          <p:cNvSpPr txBox="1"/>
          <p:nvPr/>
        </p:nvSpPr>
        <p:spPr>
          <a:xfrm>
            <a:off x="3851274" y="303180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7" name="object 281"/>
          <p:cNvSpPr txBox="1"/>
          <p:nvPr/>
        </p:nvSpPr>
        <p:spPr>
          <a:xfrm>
            <a:off x="3765590" y="2914402"/>
            <a:ext cx="14414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198" name="object 282"/>
          <p:cNvSpPr txBox="1"/>
          <p:nvPr/>
        </p:nvSpPr>
        <p:spPr>
          <a:xfrm>
            <a:off x="3601909" y="2515753"/>
            <a:ext cx="3263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130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199" name="object 283"/>
          <p:cNvSpPr txBox="1"/>
          <p:nvPr/>
        </p:nvSpPr>
        <p:spPr>
          <a:xfrm>
            <a:off x="3504804" y="2805010"/>
            <a:ext cx="4845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74650" algn="l"/>
              </a:tabLst>
            </a:pP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     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Wingdings"/>
                <a:cs typeface="Wingdings"/>
              </a:rPr>
              <a:t>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200" name="object 284"/>
          <p:cNvSpPr txBox="1"/>
          <p:nvPr/>
        </p:nvSpPr>
        <p:spPr>
          <a:xfrm>
            <a:off x="3773222" y="2854645"/>
            <a:ext cx="23939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201" name="object 285"/>
          <p:cNvSpPr txBox="1"/>
          <p:nvPr/>
        </p:nvSpPr>
        <p:spPr>
          <a:xfrm>
            <a:off x="4001694" y="2999544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2" name="object 286"/>
          <p:cNvSpPr txBox="1"/>
          <p:nvPr/>
        </p:nvSpPr>
        <p:spPr>
          <a:xfrm>
            <a:off x="3914116" y="2865416"/>
            <a:ext cx="1422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7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3" name="object 287"/>
          <p:cNvSpPr txBox="1"/>
          <p:nvPr/>
        </p:nvSpPr>
        <p:spPr>
          <a:xfrm>
            <a:off x="4015009" y="251288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4" name="object 288"/>
          <p:cNvSpPr txBox="1"/>
          <p:nvPr/>
        </p:nvSpPr>
        <p:spPr>
          <a:xfrm>
            <a:off x="4018798" y="3096161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5" name="object 289"/>
          <p:cNvSpPr txBox="1"/>
          <p:nvPr/>
        </p:nvSpPr>
        <p:spPr>
          <a:xfrm>
            <a:off x="2613813" y="2696972"/>
            <a:ext cx="145161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22" baseline="44444" dirty="0">
                <a:latin typeface="Wingdings"/>
                <a:cs typeface="Wingdings"/>
              </a:rPr>
              <a:t>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22" baseline="33333" dirty="0">
                <a:latin typeface="Wingdings"/>
                <a:cs typeface="Wingdings"/>
              </a:rPr>
              <a:t></a:t>
            </a:r>
            <a:r>
              <a:rPr sz="375" spc="-22" baseline="44444" dirty="0">
                <a:latin typeface="Wingdings"/>
                <a:cs typeface="Wingdings"/>
              </a:rPr>
              <a:t></a:t>
            </a:r>
            <a:r>
              <a:rPr sz="375" spc="-22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spc="22" baseline="33333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206" name="object 290"/>
          <p:cNvSpPr txBox="1"/>
          <p:nvPr/>
        </p:nvSpPr>
        <p:spPr>
          <a:xfrm>
            <a:off x="3679961" y="2585253"/>
            <a:ext cx="38735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7" name="object 291"/>
          <p:cNvSpPr txBox="1"/>
          <p:nvPr/>
        </p:nvSpPr>
        <p:spPr>
          <a:xfrm>
            <a:off x="4028325" y="247039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08" name="object 292"/>
          <p:cNvSpPr txBox="1"/>
          <p:nvPr/>
        </p:nvSpPr>
        <p:spPr>
          <a:xfrm>
            <a:off x="3959799" y="2817189"/>
            <a:ext cx="11557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209" name="object 293"/>
          <p:cNvSpPr txBox="1"/>
          <p:nvPr/>
        </p:nvSpPr>
        <p:spPr>
          <a:xfrm>
            <a:off x="3360122" y="2647283"/>
            <a:ext cx="71882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74625" algn="l"/>
                <a:tab pos="46799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spc="4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10" name="object 294"/>
          <p:cNvSpPr txBox="1"/>
          <p:nvPr/>
        </p:nvSpPr>
        <p:spPr>
          <a:xfrm>
            <a:off x="2634761" y="2664550"/>
            <a:ext cx="14497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375" spc="-67" baseline="-22222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22222" dirty="0">
                <a:latin typeface="Wingdings"/>
                <a:cs typeface="Wingdings"/>
              </a:rPr>
              <a:t>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250" spc="-45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-22222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Wingdings"/>
                <a:cs typeface="Wingdings"/>
              </a:rPr>
              <a:t></a:t>
            </a:r>
            <a:r>
              <a:rPr sz="375" spc="-22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22" baseline="11111" dirty="0">
                <a:latin typeface="Wingdings"/>
                <a:cs typeface="Wingdings"/>
              </a:rPr>
              <a:t>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spc="-7" baseline="-11111" dirty="0">
                <a:latin typeface="Wingdings"/>
                <a:cs typeface="Wingdings"/>
              </a:rPr>
              <a:t></a:t>
            </a:r>
            <a:r>
              <a:rPr sz="375" spc="-7" baseline="11111" dirty="0">
                <a:latin typeface="Wingdings"/>
                <a:cs typeface="Wingdings"/>
              </a:rPr>
              <a:t></a:t>
            </a:r>
            <a:r>
              <a:rPr sz="375" spc="37" baseline="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211" name="object 295"/>
          <p:cNvSpPr txBox="1"/>
          <p:nvPr/>
        </p:nvSpPr>
        <p:spPr>
          <a:xfrm>
            <a:off x="2781392" y="2542113"/>
            <a:ext cx="131064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265555" algn="l"/>
              </a:tabLst>
            </a:pP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</a:t>
            </a:r>
            <a:r>
              <a:rPr sz="375" spc="-67" baseline="-11111" dirty="0">
                <a:latin typeface="Wingdings"/>
                <a:cs typeface="Wingdings"/>
              </a:rPr>
              <a:t></a:t>
            </a:r>
            <a:r>
              <a:rPr sz="375" spc="-67" baseline="-11111" dirty="0">
                <a:latin typeface="Times New Roman"/>
                <a:cs typeface="Times New Roman"/>
              </a:rPr>
              <a:t>          </a:t>
            </a:r>
            <a:r>
              <a:rPr sz="375" spc="-44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 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-44" baseline="22222" dirty="0">
                <a:latin typeface="Wingdings"/>
                <a:cs typeface="Wingdings"/>
              </a:rPr>
              <a:t></a:t>
            </a:r>
            <a:r>
              <a:rPr sz="375" spc="-44" baseline="22222" dirty="0">
                <a:latin typeface="Times New Roman"/>
                <a:cs typeface="Times New Roman"/>
              </a:rPr>
              <a:t>               </a:t>
            </a:r>
            <a:r>
              <a:rPr sz="375" spc="-44" baseline="-11111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Times New Roman"/>
                <a:cs typeface="Times New Roman"/>
              </a:rPr>
              <a:t>  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	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endParaRPr sz="375" baseline="-11111">
              <a:latin typeface="Wingdings"/>
              <a:cs typeface="Wingdings"/>
            </a:endParaRPr>
          </a:p>
        </p:txBody>
      </p:sp>
      <p:sp>
        <p:nvSpPr>
          <p:cNvPr id="336" name="object 296"/>
          <p:cNvSpPr txBox="1"/>
          <p:nvPr/>
        </p:nvSpPr>
        <p:spPr>
          <a:xfrm>
            <a:off x="2611919" y="2626985"/>
            <a:ext cx="148209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181735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      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</a:t>
            </a:r>
            <a:r>
              <a:rPr sz="375" spc="-60" baseline="11111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Wingdings"/>
                <a:cs typeface="Wingdings"/>
              </a:rPr>
              <a:t></a:t>
            </a:r>
            <a:r>
              <a:rPr sz="375" spc="-60" baseline="22222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spc="-60" dirty="0">
                <a:latin typeface="Wingdings"/>
                <a:cs typeface="Wingdings"/>
              </a:rPr>
              <a:t></a:t>
            </a:r>
            <a:r>
              <a:rPr sz="375" spc="-89" baseline="22222" dirty="0">
                <a:latin typeface="Wingdings"/>
                <a:cs typeface="Wingdings"/>
              </a:rPr>
              <a:t></a:t>
            </a:r>
            <a:r>
              <a:rPr sz="375" spc="-89" baseline="11111" dirty="0">
                <a:latin typeface="Wingdings"/>
                <a:cs typeface="Wingdings"/>
              </a:rPr>
              <a:t></a:t>
            </a:r>
            <a:r>
              <a:rPr sz="375" spc="-89" baseline="11111" dirty="0">
                <a:latin typeface="Times New Roman"/>
                <a:cs typeface="Times New Roman"/>
              </a:rPr>
              <a:t>                                               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 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</a:t>
            </a:r>
            <a:r>
              <a:rPr sz="375" spc="-15" baseline="33333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Wingdings"/>
                <a:cs typeface="Wingdings"/>
              </a:rPr>
              <a:t></a:t>
            </a:r>
            <a:r>
              <a:rPr sz="375" spc="-15" baseline="22222" dirty="0">
                <a:latin typeface="Times New Roman"/>
                <a:cs typeface="Times New Roman"/>
              </a:rPr>
              <a:t>  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</a:t>
            </a:r>
            <a:r>
              <a:rPr sz="375" spc="15" baseline="22222" dirty="0">
                <a:latin typeface="Times New Roman"/>
                <a:cs typeface="Times New Roman"/>
              </a:rPr>
              <a:t> </a:t>
            </a:r>
            <a:r>
              <a:rPr sz="375" spc="-127" baseline="11111" dirty="0">
                <a:latin typeface="Wingdings"/>
                <a:cs typeface="Wingdings"/>
              </a:rPr>
              <a:t>●</a:t>
            </a:r>
            <a:r>
              <a:rPr sz="375" spc="-127" baseline="33333" dirty="0">
                <a:latin typeface="Wingdings"/>
                <a:cs typeface="Wingdings"/>
              </a:rPr>
              <a:t></a:t>
            </a:r>
            <a:r>
              <a:rPr sz="375" spc="232" baseline="33333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375" spc="-82" baseline="22222" dirty="0">
                <a:latin typeface="Wingdings"/>
                <a:cs typeface="Wingdings"/>
              </a:rPr>
              <a:t>●</a:t>
            </a:r>
            <a:r>
              <a:rPr sz="250" spc="-55" dirty="0">
                <a:latin typeface="Wingdings"/>
                <a:cs typeface="Wingdings"/>
              </a:rPr>
              <a:t></a:t>
            </a:r>
            <a:r>
              <a:rPr sz="250" spc="-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7" name="object 297"/>
          <p:cNvSpPr txBox="1"/>
          <p:nvPr/>
        </p:nvSpPr>
        <p:spPr>
          <a:xfrm>
            <a:off x="4007377" y="2524305"/>
            <a:ext cx="9080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8" name="object 298"/>
          <p:cNvSpPr txBox="1"/>
          <p:nvPr/>
        </p:nvSpPr>
        <p:spPr>
          <a:xfrm>
            <a:off x="2594815" y="2741898"/>
            <a:ext cx="150876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172" baseline="-22222" dirty="0">
                <a:latin typeface="Wingdings"/>
                <a:cs typeface="Wingdings"/>
              </a:rPr>
              <a:t>●</a:t>
            </a:r>
            <a:r>
              <a:rPr sz="375" spc="-172" baseline="-11111" dirty="0">
                <a:latin typeface="Wingdings"/>
                <a:cs typeface="Wingdings"/>
              </a:rPr>
              <a:t></a:t>
            </a:r>
            <a:r>
              <a:rPr sz="375" spc="284" baseline="-11111" dirty="0">
                <a:latin typeface="Times New Roman"/>
                <a:cs typeface="Times New Roman"/>
              </a:rPr>
              <a:t> </a:t>
            </a:r>
            <a:r>
              <a:rPr sz="250" spc="-10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Wingdings"/>
                <a:cs typeface="Wingdings"/>
              </a:rPr>
              <a:t></a:t>
            </a:r>
            <a:r>
              <a:rPr sz="375" spc="-1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67" baseline="11111" dirty="0">
                <a:latin typeface="Wingdings"/>
                <a:cs typeface="Wingdings"/>
              </a:rPr>
              <a:t></a:t>
            </a:r>
            <a:r>
              <a:rPr sz="375" spc="-67" baseline="11111" dirty="0">
                <a:latin typeface="Times New Roman"/>
                <a:cs typeface="Times New Roman"/>
              </a:rPr>
              <a:t> 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Wingdings"/>
                <a:cs typeface="Wingdings"/>
              </a:rPr>
              <a:t></a:t>
            </a:r>
            <a:r>
              <a:rPr sz="375" spc="-37" baseline="-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spc="-104" baseline="11111" dirty="0">
                <a:latin typeface="Wingdings"/>
                <a:cs typeface="Wingdings"/>
              </a:rPr>
              <a:t>●</a:t>
            </a:r>
            <a:r>
              <a:rPr sz="375" spc="-104" baseline="-11111" dirty="0">
                <a:latin typeface="Wingdings"/>
                <a:cs typeface="Wingdings"/>
              </a:rPr>
              <a:t></a:t>
            </a:r>
            <a:r>
              <a:rPr sz="375" spc="794" baseline="-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spc="30" baseline="11111" dirty="0">
                <a:latin typeface="Times New Roman"/>
                <a:cs typeface="Times New Roman"/>
              </a:rPr>
              <a:t> 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41" name="object 299"/>
          <p:cNvSpPr txBox="1"/>
          <p:nvPr/>
        </p:nvSpPr>
        <p:spPr>
          <a:xfrm>
            <a:off x="2699497" y="2713968"/>
            <a:ext cx="14097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5400" algn="r">
              <a:lnSpc>
                <a:spcPts val="150"/>
              </a:lnSpc>
              <a:spcBef>
                <a:spcPts val="100"/>
              </a:spcBef>
            </a:pP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33333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</a:t>
            </a:r>
            <a:r>
              <a:rPr sz="375" spc="-44" baseline="11111" dirty="0">
                <a:latin typeface="Times New Roman"/>
                <a:cs typeface="Times New Roman"/>
              </a:rPr>
              <a:t>     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Wingdings"/>
                <a:cs typeface="Wingdings"/>
              </a:rPr>
              <a:t></a:t>
            </a:r>
            <a:r>
              <a:rPr sz="375" spc="7" baseline="33333" dirty="0">
                <a:latin typeface="Times New Roman"/>
                <a:cs typeface="Times New Roman"/>
              </a:rPr>
              <a:t>    </a:t>
            </a:r>
            <a:r>
              <a:rPr sz="250" spc="-30" dirty="0">
                <a:latin typeface="Wingdings"/>
                <a:cs typeface="Wingdings"/>
              </a:rPr>
              <a:t>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spc="-60" baseline="44444" dirty="0">
                <a:latin typeface="Wingdings"/>
                <a:cs typeface="Wingdings"/>
              </a:rPr>
              <a:t></a:t>
            </a:r>
            <a:r>
              <a:rPr sz="375" spc="-60" baseline="33333" dirty="0">
                <a:latin typeface="Wingdings"/>
                <a:cs typeface="Wingdings"/>
              </a:rPr>
              <a:t></a:t>
            </a:r>
            <a:r>
              <a:rPr sz="375" spc="-60" baseline="33333" dirty="0">
                <a:latin typeface="Times New Roman"/>
                <a:cs typeface="Times New Roman"/>
              </a:rPr>
              <a:t>            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     </a:t>
            </a:r>
            <a:r>
              <a:rPr sz="375" spc="-22" baseline="22222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     </a:t>
            </a:r>
            <a:r>
              <a:rPr sz="375" spc="7" baseline="11111" dirty="0">
                <a:latin typeface="Wingdings"/>
                <a:cs typeface="Wingdings"/>
              </a:rPr>
              <a:t>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375" spc="-157" baseline="44444" dirty="0">
                <a:latin typeface="Wingdings"/>
                <a:cs typeface="Wingdings"/>
              </a:rPr>
              <a:t>●</a:t>
            </a:r>
            <a:r>
              <a:rPr sz="375" spc="-157" baseline="22222" dirty="0">
                <a:latin typeface="Wingdings"/>
                <a:cs typeface="Wingdings"/>
              </a:rPr>
              <a:t></a:t>
            </a:r>
            <a:r>
              <a:rPr sz="375" spc="240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endParaRPr sz="375" baseline="44444">
              <a:latin typeface="Wingdings"/>
              <a:cs typeface="Wingdings"/>
            </a:endParaRPr>
          </a:p>
          <a:p>
            <a:pPr marR="5080" algn="r">
              <a:lnSpc>
                <a:spcPts val="150"/>
              </a:lnSpc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</a:t>
            </a:r>
            <a:r>
              <a:rPr sz="375" baseline="-33333" dirty="0">
                <a:latin typeface="Wingdings"/>
                <a:cs typeface="Wingdings"/>
              </a:rPr>
              <a:t></a:t>
            </a:r>
            <a:r>
              <a:rPr sz="375" spc="82" baseline="-33333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2" name="object 300"/>
          <p:cNvSpPr txBox="1"/>
          <p:nvPr/>
        </p:nvSpPr>
        <p:spPr>
          <a:xfrm>
            <a:off x="2596709" y="2776269"/>
            <a:ext cx="15182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88925" algn="l"/>
              </a:tabLst>
            </a:pP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</a:t>
            </a:r>
            <a:r>
              <a:rPr sz="250" spc="20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r>
              <a:rPr sz="375" baseline="33333" dirty="0">
                <a:latin typeface="Times New Roman"/>
                <a:cs typeface="Times New Roman"/>
              </a:rPr>
              <a:t> </a:t>
            </a:r>
            <a:r>
              <a:rPr sz="250" spc="5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Wingdings"/>
                <a:cs typeface="Wingdings"/>
              </a:rPr>
              <a:t></a:t>
            </a:r>
            <a:r>
              <a:rPr sz="375" spc="7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55555" dirty="0">
                <a:latin typeface="Wingdings"/>
                <a:cs typeface="Wingdings"/>
              </a:rPr>
              <a:t></a:t>
            </a:r>
            <a:r>
              <a:rPr sz="375" baseline="55555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44444" dirty="0">
                <a:latin typeface="Wingdings"/>
                <a:cs typeface="Wingdings"/>
              </a:rPr>
              <a:t></a:t>
            </a:r>
            <a:r>
              <a:rPr sz="375" baseline="44444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-37" baseline="22222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spc="-15" dirty="0">
                <a:latin typeface="Times New Roman"/>
                <a:cs typeface="Times New Roman"/>
              </a:rPr>
              <a:t> </a:t>
            </a:r>
            <a:r>
              <a:rPr sz="375" baseline="33333" dirty="0">
                <a:latin typeface="Wingdings"/>
                <a:cs typeface="Wingdings"/>
              </a:rPr>
              <a:t></a:t>
            </a:r>
            <a:endParaRPr sz="375" baseline="33333">
              <a:latin typeface="Wingdings"/>
              <a:cs typeface="Wingdings"/>
            </a:endParaRPr>
          </a:p>
        </p:txBody>
      </p:sp>
      <p:sp>
        <p:nvSpPr>
          <p:cNvPr id="343" name="object 301"/>
          <p:cNvSpPr txBox="1"/>
          <p:nvPr/>
        </p:nvSpPr>
        <p:spPr>
          <a:xfrm>
            <a:off x="2689970" y="2602141"/>
            <a:ext cx="143065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744220" algn="l"/>
                <a:tab pos="1008380" algn="l"/>
              </a:tabLst>
            </a:pP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                          </a:t>
            </a:r>
            <a:r>
              <a:rPr sz="375" spc="-44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           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          </a:t>
            </a:r>
            <a:r>
              <a:rPr sz="375" spc="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	</a:t>
            </a:r>
            <a:r>
              <a:rPr sz="250" spc="-45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Wingdings"/>
                <a:cs typeface="Wingdings"/>
              </a:rPr>
              <a:t></a:t>
            </a:r>
            <a:r>
              <a:rPr sz="375" spc="-67" baseline="11111" dirty="0">
                <a:latin typeface="Times New Roman"/>
                <a:cs typeface="Times New Roman"/>
              </a:rPr>
              <a:t>                      </a:t>
            </a:r>
            <a:r>
              <a:rPr sz="375" spc="-60" baseline="11111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	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Wingdings"/>
                <a:cs typeface="Wingdings"/>
              </a:rPr>
              <a:t>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375" spc="-37" baseline="11111" dirty="0">
                <a:latin typeface="Times New Roman"/>
                <a:cs typeface="Times New Roman"/>
              </a:rPr>
              <a:t> </a:t>
            </a:r>
            <a:r>
              <a:rPr sz="375" spc="-37" baseline="11111" dirty="0">
                <a:latin typeface="Wingdings"/>
                <a:cs typeface="Wingdings"/>
              </a:rPr>
              <a:t></a:t>
            </a:r>
            <a:r>
              <a:rPr sz="250" spc="-25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4" name="object 302"/>
          <p:cNvSpPr txBox="1"/>
          <p:nvPr/>
        </p:nvSpPr>
        <p:spPr>
          <a:xfrm>
            <a:off x="4077851" y="2789855"/>
            <a:ext cx="4508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5" name="object 303"/>
          <p:cNvSpPr txBox="1"/>
          <p:nvPr/>
        </p:nvSpPr>
        <p:spPr>
          <a:xfrm>
            <a:off x="4009272" y="2568149"/>
            <a:ext cx="117475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spc="-75" baseline="22222" dirty="0">
                <a:latin typeface="Wingdings"/>
                <a:cs typeface="Wingdings"/>
              </a:rPr>
              <a:t></a:t>
            </a:r>
            <a:r>
              <a:rPr sz="375" spc="-75" baseline="11111" dirty="0">
                <a:latin typeface="Wingdings"/>
                <a:cs typeface="Wingdings"/>
              </a:rPr>
              <a:t></a:t>
            </a:r>
            <a:r>
              <a:rPr sz="250" spc="-5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6" name="object 304"/>
          <p:cNvSpPr txBox="1"/>
          <p:nvPr/>
        </p:nvSpPr>
        <p:spPr>
          <a:xfrm>
            <a:off x="2606235" y="2641004"/>
            <a:ext cx="1524000" cy="6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r>
              <a:rPr sz="375" baseline="-22222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baseline="-11111" dirty="0">
                <a:latin typeface="Wingdings"/>
                <a:cs typeface="Wingdings"/>
              </a:rPr>
              <a:t></a:t>
            </a:r>
            <a:r>
              <a:rPr sz="375" baseline="-11111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</a:t>
            </a:r>
            <a:r>
              <a:rPr sz="375" spc="7" baseline="-11111" dirty="0">
                <a:latin typeface="Wingdings"/>
                <a:cs typeface="Wingdings"/>
              </a:rPr>
              <a:t></a:t>
            </a:r>
            <a:r>
              <a:rPr sz="375" spc="7" baseline="-11111" dirty="0">
                <a:latin typeface="Times New Roman"/>
                <a:cs typeface="Times New Roman"/>
              </a:rPr>
              <a:t> </a:t>
            </a:r>
            <a:r>
              <a:rPr sz="375" spc="-52" baseline="11111" dirty="0">
                <a:latin typeface="Wingdings"/>
                <a:cs typeface="Wingdings"/>
              </a:rPr>
              <a:t></a:t>
            </a:r>
            <a:r>
              <a:rPr sz="375" spc="-52" baseline="-11111" dirty="0">
                <a:latin typeface="Wingdings"/>
                <a:cs typeface="Wingdings"/>
              </a:rPr>
              <a:t></a:t>
            </a:r>
            <a:r>
              <a:rPr sz="375" spc="-52" baseline="-11111" dirty="0">
                <a:latin typeface="Times New Roman"/>
                <a:cs typeface="Times New Roman"/>
              </a:rPr>
              <a:t> </a:t>
            </a:r>
            <a:r>
              <a:rPr sz="250" spc="-40" dirty="0">
                <a:latin typeface="Wingdings"/>
                <a:cs typeface="Wingdings"/>
              </a:rPr>
              <a:t></a:t>
            </a:r>
            <a:r>
              <a:rPr sz="250" spc="-40" dirty="0">
                <a:latin typeface="Times New Roman"/>
                <a:cs typeface="Times New Roman"/>
              </a:rPr>
              <a:t> 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375" spc="-44" baseline="-11111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375" spc="-44" baseline="22222" dirty="0">
                <a:latin typeface="Wingdings"/>
                <a:cs typeface="Wingdings"/>
              </a:rPr>
              <a:t></a:t>
            </a:r>
            <a:r>
              <a:rPr sz="375" spc="-44" baseline="11111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Wingdings"/>
                <a:cs typeface="Wingdings"/>
              </a:rPr>
              <a:t></a:t>
            </a:r>
            <a:r>
              <a:rPr sz="250" spc="-3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spc="7" baseline="22222" dirty="0">
                <a:latin typeface="Wingdings"/>
                <a:cs typeface="Wingdings"/>
              </a:rPr>
              <a:t></a:t>
            </a:r>
            <a:r>
              <a:rPr sz="375" spc="7" baseline="22222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250" dirty="0">
                <a:latin typeface="Wingdings"/>
                <a:cs typeface="Wingdings"/>
              </a:rPr>
              <a:t></a:t>
            </a:r>
            <a:r>
              <a:rPr sz="250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baseline="22222" dirty="0">
                <a:latin typeface="Times New Roman"/>
                <a:cs typeface="Times New Roman"/>
              </a:rPr>
              <a:t> </a:t>
            </a:r>
            <a:r>
              <a:rPr sz="250" spc="-15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Wingdings"/>
                <a:cs typeface="Wingdings"/>
              </a:rPr>
              <a:t></a:t>
            </a:r>
            <a:r>
              <a:rPr sz="375" spc="-22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11111" dirty="0">
                <a:latin typeface="Wingdings"/>
                <a:cs typeface="Wingdings"/>
              </a:rPr>
              <a:t></a:t>
            </a:r>
            <a:r>
              <a:rPr sz="375" baseline="11111" dirty="0">
                <a:latin typeface="Times New Roman"/>
                <a:cs typeface="Times New Roman"/>
              </a:rPr>
              <a:t> </a:t>
            </a:r>
            <a:r>
              <a:rPr sz="375" baseline="22222" dirty="0">
                <a:latin typeface="Wingdings"/>
                <a:cs typeface="Wingdings"/>
              </a:rPr>
              <a:t></a:t>
            </a:r>
            <a:r>
              <a:rPr sz="375" spc="44" baseline="22222" dirty="0">
                <a:latin typeface="Times New Roman"/>
                <a:cs typeface="Times New Roman"/>
              </a:rPr>
              <a:t> </a:t>
            </a:r>
            <a:r>
              <a:rPr sz="375" baseline="-22222" dirty="0">
                <a:latin typeface="Wingdings"/>
                <a:cs typeface="Wingdings"/>
              </a:rPr>
              <a:t></a:t>
            </a:r>
            <a:endParaRPr sz="375" baseline="-22222">
              <a:latin typeface="Wingdings"/>
              <a:cs typeface="Wingdings"/>
            </a:endParaRPr>
          </a:p>
        </p:txBody>
      </p:sp>
      <p:sp>
        <p:nvSpPr>
          <p:cNvPr id="347" name="object 305"/>
          <p:cNvSpPr/>
          <p:nvPr/>
        </p:nvSpPr>
        <p:spPr>
          <a:xfrm>
            <a:off x="2528779" y="2697602"/>
            <a:ext cx="1646555" cy="0"/>
          </a:xfrm>
          <a:custGeom>
            <a:avLst/>
            <a:gdLst/>
            <a:ahLst/>
            <a:cxnLst/>
            <a:rect l="l" t="t" r="r" b="b"/>
            <a:pathLst>
              <a:path w="1646554">
                <a:moveTo>
                  <a:pt x="0" y="0"/>
                </a:moveTo>
                <a:lnTo>
                  <a:pt x="1646014" y="0"/>
                </a:lnTo>
              </a:path>
            </a:pathLst>
          </a:custGeom>
          <a:ln w="573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06"/>
          <p:cNvSpPr txBox="1"/>
          <p:nvPr/>
        </p:nvSpPr>
        <p:spPr>
          <a:xfrm>
            <a:off x="2416052" y="3136216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−4</a:t>
            </a:r>
            <a:endParaRPr sz="400">
              <a:latin typeface="Arial"/>
              <a:cs typeface="Arial"/>
            </a:endParaRPr>
          </a:p>
        </p:txBody>
      </p:sp>
      <p:sp>
        <p:nvSpPr>
          <p:cNvPr id="349" name="object 307"/>
          <p:cNvSpPr txBox="1"/>
          <p:nvPr/>
        </p:nvSpPr>
        <p:spPr>
          <a:xfrm>
            <a:off x="2416052" y="2893184"/>
            <a:ext cx="8763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−2</a:t>
            </a:r>
            <a:endParaRPr sz="400">
              <a:latin typeface="Arial"/>
              <a:cs typeface="Arial"/>
            </a:endParaRPr>
          </a:p>
        </p:txBody>
      </p:sp>
      <p:sp>
        <p:nvSpPr>
          <p:cNvPr id="350" name="object 308"/>
          <p:cNvSpPr txBox="1"/>
          <p:nvPr/>
        </p:nvSpPr>
        <p:spPr>
          <a:xfrm>
            <a:off x="2447662" y="265020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51" name="object 309"/>
          <p:cNvSpPr txBox="1"/>
          <p:nvPr/>
        </p:nvSpPr>
        <p:spPr>
          <a:xfrm>
            <a:off x="2447662" y="2407174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400">
              <a:latin typeface="Arial"/>
              <a:cs typeface="Arial"/>
            </a:endParaRPr>
          </a:p>
        </p:txBody>
      </p:sp>
      <p:sp>
        <p:nvSpPr>
          <p:cNvPr id="352" name="object 310"/>
          <p:cNvSpPr/>
          <p:nvPr/>
        </p:nvSpPr>
        <p:spPr>
          <a:xfrm>
            <a:off x="2505775" y="318361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11"/>
          <p:cNvSpPr/>
          <p:nvPr/>
        </p:nvSpPr>
        <p:spPr>
          <a:xfrm>
            <a:off x="2505775" y="294057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12"/>
          <p:cNvSpPr/>
          <p:nvPr/>
        </p:nvSpPr>
        <p:spPr>
          <a:xfrm>
            <a:off x="2505775" y="2697602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13"/>
          <p:cNvSpPr/>
          <p:nvPr/>
        </p:nvSpPr>
        <p:spPr>
          <a:xfrm>
            <a:off x="2505775" y="24545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04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14"/>
          <p:cNvSpPr/>
          <p:nvPr/>
        </p:nvSpPr>
        <p:spPr>
          <a:xfrm>
            <a:off x="2601689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15"/>
          <p:cNvSpPr/>
          <p:nvPr/>
        </p:nvSpPr>
        <p:spPr>
          <a:xfrm>
            <a:off x="2982475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16"/>
          <p:cNvSpPr/>
          <p:nvPr/>
        </p:nvSpPr>
        <p:spPr>
          <a:xfrm>
            <a:off x="3363207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17"/>
          <p:cNvSpPr/>
          <p:nvPr/>
        </p:nvSpPr>
        <p:spPr>
          <a:xfrm>
            <a:off x="3743993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18"/>
          <p:cNvSpPr/>
          <p:nvPr/>
        </p:nvSpPr>
        <p:spPr>
          <a:xfrm>
            <a:off x="4124726" y="3273138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3004"/>
                </a:moveTo>
                <a:lnTo>
                  <a:pt x="0" y="0"/>
                </a:lnTo>
              </a:path>
            </a:pathLst>
          </a:custGeom>
          <a:ln w="573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19"/>
          <p:cNvSpPr txBox="1"/>
          <p:nvPr/>
        </p:nvSpPr>
        <p:spPr>
          <a:xfrm>
            <a:off x="2573941" y="3283496"/>
            <a:ext cx="55880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362" name="object 320"/>
          <p:cNvSpPr txBox="1"/>
          <p:nvPr/>
        </p:nvSpPr>
        <p:spPr>
          <a:xfrm>
            <a:off x="3686151" y="3283496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600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63" name="object 321"/>
          <p:cNvSpPr txBox="1"/>
          <p:nvPr/>
        </p:nvSpPr>
        <p:spPr>
          <a:xfrm>
            <a:off x="4066883" y="3283496"/>
            <a:ext cx="116205" cy="9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800</a:t>
            </a:r>
            <a:endParaRPr sz="400">
              <a:latin typeface="Arial"/>
              <a:cs typeface="Arial"/>
            </a:endParaRPr>
          </a:p>
        </p:txBody>
      </p:sp>
      <p:sp>
        <p:nvSpPr>
          <p:cNvPr id="364" name="object 322"/>
          <p:cNvSpPr txBox="1"/>
          <p:nvPr/>
        </p:nvSpPr>
        <p:spPr>
          <a:xfrm>
            <a:off x="2924633" y="3283496"/>
            <a:ext cx="775970" cy="158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450"/>
              </a:lnSpc>
              <a:spcBef>
                <a:spcPts val="125"/>
              </a:spcBef>
              <a:tabLst>
                <a:tab pos="393065" algn="l"/>
              </a:tabLst>
            </a:pPr>
            <a:r>
              <a:rPr sz="400" spc="10" dirty="0">
                <a:solidFill>
                  <a:srgbClr val="7F7F7F"/>
                </a:solidFill>
                <a:latin typeface="Arial"/>
                <a:cs typeface="Arial"/>
              </a:rPr>
              <a:t>200	400</a:t>
            </a:r>
            <a:endParaRPr sz="400">
              <a:latin typeface="Arial"/>
              <a:cs typeface="Arial"/>
            </a:endParaRPr>
          </a:p>
          <a:p>
            <a:pPr marL="90805">
              <a:lnSpc>
                <a:spcPts val="570"/>
              </a:lnSpc>
            </a:pPr>
            <a:r>
              <a:rPr sz="500" spc="5" dirty="0">
                <a:latin typeface="Arial"/>
                <a:cs typeface="Arial"/>
              </a:rPr>
              <a:t>Order </a:t>
            </a:r>
            <a:r>
              <a:rPr sz="500" dirty="0">
                <a:latin typeface="Arial"/>
                <a:cs typeface="Arial"/>
              </a:rPr>
              <a:t>of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collection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65" name="object 323"/>
          <p:cNvSpPr txBox="1"/>
          <p:nvPr/>
        </p:nvSpPr>
        <p:spPr>
          <a:xfrm>
            <a:off x="2337766" y="2622312"/>
            <a:ext cx="98425" cy="31115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500" dirty="0">
                <a:latin typeface="Arial"/>
                <a:cs typeface="Arial"/>
              </a:rPr>
              <a:t>Residuals</a:t>
            </a:r>
            <a:endParaRPr sz="500">
              <a:latin typeface="Arial"/>
              <a:cs typeface="Arial"/>
            </a:endParaRPr>
          </a:p>
        </p:txBody>
      </p:sp>
      <p:sp>
        <p:nvSpPr>
          <p:cNvPr id="366" name="object 324"/>
          <p:cNvSpPr txBox="1"/>
          <p:nvPr/>
        </p:nvSpPr>
        <p:spPr>
          <a:xfrm>
            <a:off x="2712129" y="2174263"/>
            <a:ext cx="127952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Residuals vs. Order of data collection</a:t>
            </a:r>
            <a:endParaRPr sz="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294975"/>
      </p:ext>
    </p:extLst>
  </p:cSld>
  <p:clrMapOvr>
    <a:masterClrMapping/>
  </p:clrMapOvr>
  <p:transition>
    <p:cut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942975"/>
            <a:ext cx="4222115" cy="414216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667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1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Application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exercise: </a:t>
            </a:r>
            <a:r>
              <a:rPr sz="1050" spc="15" dirty="0" smtClean="0">
                <a:solidFill>
                  <a:srgbClr val="FFFFFF"/>
                </a:solidFill>
                <a:latin typeface="Arial"/>
                <a:cs typeface="Arial"/>
              </a:rPr>
              <a:t>7.</a:t>
            </a:r>
            <a:r>
              <a:rPr lang="en-US" sz="1050" spc="15" dirty="0" smtClean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050" spc="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Interpreting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models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05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transformed</a:t>
            </a:r>
            <a:endParaRPr sz="1050" dirty="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530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response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1422019"/>
            <a:ext cx="4222115" cy="245745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course website for </a:t>
            </a:r>
            <a:r>
              <a:rPr sz="1200" spc="-30" dirty="0">
                <a:latin typeface="Arial"/>
                <a:cs typeface="Arial"/>
              </a:rPr>
              <a:t>more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details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Picture 2" descr="1 Us Bank No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32" y="1878798"/>
            <a:ext cx="1364907" cy="96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815975"/>
            <a:ext cx="4443599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316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50" y="343306"/>
            <a:ext cx="4133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What can we </a:t>
            </a:r>
            <a:r>
              <a:rPr lang="en-US" sz="2400" b="1" i="1" dirty="0" smtClean="0"/>
              <a:t>try</a:t>
            </a:r>
            <a:r>
              <a:rPr lang="en-US" sz="2400" b="1" dirty="0" smtClean="0"/>
              <a:t> if our linear model does not meet all the conditions?</a:t>
            </a:r>
            <a:endParaRPr lang="en-US" sz="2400" b="1" dirty="0"/>
          </a:p>
        </p:txBody>
      </p:sp>
      <p:sp>
        <p:nvSpPr>
          <p:cNvPr id="5" name="object 4"/>
          <p:cNvSpPr/>
          <p:nvPr/>
        </p:nvSpPr>
        <p:spPr>
          <a:xfrm>
            <a:off x="1924050" y="1654175"/>
            <a:ext cx="2459990" cy="1346835"/>
          </a:xfrm>
          <a:custGeom>
            <a:avLst/>
            <a:gdLst/>
            <a:ahLst/>
            <a:cxnLst/>
            <a:rect l="l" t="t" r="r" b="b"/>
            <a:pathLst>
              <a:path w="2459990" h="1346835">
                <a:moveTo>
                  <a:pt x="0" y="1346367"/>
                </a:moveTo>
                <a:lnTo>
                  <a:pt x="2459489" y="1346367"/>
                </a:lnTo>
                <a:lnTo>
                  <a:pt x="2459489" y="0"/>
                </a:lnTo>
                <a:lnTo>
                  <a:pt x="0" y="0"/>
                </a:lnTo>
                <a:lnTo>
                  <a:pt x="0" y="134636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1924050" y="286939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"/>
          <p:cNvSpPr/>
          <p:nvPr/>
        </p:nvSpPr>
        <p:spPr>
          <a:xfrm>
            <a:off x="1924050" y="260036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/>
          <p:cNvSpPr/>
          <p:nvPr/>
        </p:nvSpPr>
        <p:spPr>
          <a:xfrm>
            <a:off x="1924050" y="233140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1924050" y="2062380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/>
          <p:cNvSpPr/>
          <p:nvPr/>
        </p:nvSpPr>
        <p:spPr>
          <a:xfrm>
            <a:off x="1924050" y="1793358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/>
          <p:cNvSpPr/>
          <p:nvPr/>
        </p:nvSpPr>
        <p:spPr>
          <a:xfrm>
            <a:off x="2557581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1"/>
          <p:cNvSpPr/>
          <p:nvPr/>
        </p:nvSpPr>
        <p:spPr>
          <a:xfrm>
            <a:off x="3302834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/>
          <p:nvPr/>
        </p:nvSpPr>
        <p:spPr>
          <a:xfrm>
            <a:off x="4048144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/>
          <p:nvPr/>
        </p:nvSpPr>
        <p:spPr>
          <a:xfrm>
            <a:off x="1924050" y="2734880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/>
          <p:nvPr/>
        </p:nvSpPr>
        <p:spPr>
          <a:xfrm>
            <a:off x="1924050" y="2465915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1924050" y="219689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/>
          <p:cNvSpPr/>
          <p:nvPr/>
        </p:nvSpPr>
        <p:spPr>
          <a:xfrm>
            <a:off x="1924050" y="192786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7"/>
          <p:cNvSpPr/>
          <p:nvPr/>
        </p:nvSpPr>
        <p:spPr>
          <a:xfrm>
            <a:off x="1924050" y="165890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8"/>
          <p:cNvSpPr/>
          <p:nvPr/>
        </p:nvSpPr>
        <p:spPr>
          <a:xfrm>
            <a:off x="2184925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9"/>
          <p:cNvSpPr/>
          <p:nvPr/>
        </p:nvSpPr>
        <p:spPr>
          <a:xfrm>
            <a:off x="2930236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0"/>
          <p:cNvSpPr/>
          <p:nvPr/>
        </p:nvSpPr>
        <p:spPr>
          <a:xfrm>
            <a:off x="3675489" y="1654175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1"/>
          <p:cNvSpPr txBox="1"/>
          <p:nvPr/>
        </p:nvSpPr>
        <p:spPr>
          <a:xfrm>
            <a:off x="2022555" y="2754085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" name="object 22"/>
          <p:cNvSpPr txBox="1"/>
          <p:nvPr/>
        </p:nvSpPr>
        <p:spPr>
          <a:xfrm>
            <a:off x="2842384" y="2888596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3"/>
          <p:cNvSpPr txBox="1"/>
          <p:nvPr/>
        </p:nvSpPr>
        <p:spPr>
          <a:xfrm>
            <a:off x="2916904" y="290471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4"/>
          <p:cNvSpPr txBox="1"/>
          <p:nvPr/>
        </p:nvSpPr>
        <p:spPr>
          <a:xfrm>
            <a:off x="3140520" y="286706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5"/>
          <p:cNvSpPr txBox="1"/>
          <p:nvPr/>
        </p:nvSpPr>
        <p:spPr>
          <a:xfrm>
            <a:off x="3289559" y="283475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6"/>
          <p:cNvSpPr txBox="1"/>
          <p:nvPr/>
        </p:nvSpPr>
        <p:spPr>
          <a:xfrm>
            <a:off x="3364079" y="285629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7"/>
          <p:cNvSpPr txBox="1"/>
          <p:nvPr/>
        </p:nvSpPr>
        <p:spPr>
          <a:xfrm>
            <a:off x="3289559" y="2651876"/>
            <a:ext cx="269875" cy="12001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6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53670" algn="ctr">
              <a:lnSpc>
                <a:spcPts val="210"/>
              </a:lnSpc>
            </a:pPr>
            <a:r>
              <a:rPr sz="375" spc="15" baseline="-33333" dirty="0">
                <a:latin typeface="Wingdings"/>
                <a:cs typeface="Wingdings"/>
              </a:rPr>
              <a:t></a:t>
            </a:r>
            <a:r>
              <a:rPr sz="375" spc="52" baseline="-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74295">
              <a:lnSpc>
                <a:spcPts val="245"/>
              </a:lnSpc>
            </a:pP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20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8"/>
          <p:cNvSpPr txBox="1"/>
          <p:nvPr/>
        </p:nvSpPr>
        <p:spPr>
          <a:xfrm>
            <a:off x="3587695" y="257678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29"/>
          <p:cNvSpPr txBox="1"/>
          <p:nvPr/>
        </p:nvSpPr>
        <p:spPr>
          <a:xfrm>
            <a:off x="3215040" y="2732834"/>
            <a:ext cx="494030" cy="12763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75"/>
              </a:lnSpc>
              <a:spcBef>
                <a:spcPts val="115"/>
              </a:spcBef>
              <a:tabLst>
                <a:tab pos="297815" algn="l"/>
              </a:tabLst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	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8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>
              <a:lnSpc>
                <a:spcPts val="24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74295">
              <a:lnSpc>
                <a:spcPts val="26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1" name="object 30"/>
          <p:cNvSpPr txBox="1"/>
          <p:nvPr/>
        </p:nvSpPr>
        <p:spPr>
          <a:xfrm>
            <a:off x="3587695" y="2818634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32" name="object 31"/>
          <p:cNvSpPr txBox="1"/>
          <p:nvPr/>
        </p:nvSpPr>
        <p:spPr>
          <a:xfrm>
            <a:off x="3736734" y="2431394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2"/>
          <p:cNvSpPr txBox="1"/>
          <p:nvPr/>
        </p:nvSpPr>
        <p:spPr>
          <a:xfrm>
            <a:off x="3736734" y="256658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3"/>
          <p:cNvSpPr txBox="1"/>
          <p:nvPr/>
        </p:nvSpPr>
        <p:spPr>
          <a:xfrm>
            <a:off x="3811254" y="213565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4"/>
          <p:cNvSpPr txBox="1"/>
          <p:nvPr/>
        </p:nvSpPr>
        <p:spPr>
          <a:xfrm>
            <a:off x="3811254" y="2458684"/>
            <a:ext cx="46355" cy="9271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54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4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5"/>
          <p:cNvSpPr txBox="1"/>
          <p:nvPr/>
        </p:nvSpPr>
        <p:spPr>
          <a:xfrm>
            <a:off x="3885830" y="2511953"/>
            <a:ext cx="46355" cy="9842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7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7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6"/>
          <p:cNvSpPr txBox="1"/>
          <p:nvPr/>
        </p:nvSpPr>
        <p:spPr>
          <a:xfrm>
            <a:off x="3885830" y="2163340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7"/>
          <p:cNvSpPr txBox="1"/>
          <p:nvPr/>
        </p:nvSpPr>
        <p:spPr>
          <a:xfrm>
            <a:off x="3811254" y="2619573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82" baseline="22222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8"/>
          <p:cNvSpPr txBox="1"/>
          <p:nvPr/>
        </p:nvSpPr>
        <p:spPr>
          <a:xfrm>
            <a:off x="3960350" y="2442048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0" name="object 39"/>
          <p:cNvSpPr txBox="1"/>
          <p:nvPr/>
        </p:nvSpPr>
        <p:spPr>
          <a:xfrm>
            <a:off x="4034870" y="248534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0"/>
          <p:cNvSpPr txBox="1"/>
          <p:nvPr/>
        </p:nvSpPr>
        <p:spPr>
          <a:xfrm>
            <a:off x="4109389" y="205549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2" name="object 41"/>
          <p:cNvSpPr txBox="1"/>
          <p:nvPr/>
        </p:nvSpPr>
        <p:spPr>
          <a:xfrm>
            <a:off x="4034870" y="2221452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3960350" y="1934072"/>
            <a:ext cx="195580" cy="13271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3"/>
          <p:cNvSpPr txBox="1"/>
          <p:nvPr/>
        </p:nvSpPr>
        <p:spPr>
          <a:xfrm>
            <a:off x="4183909" y="1680785"/>
            <a:ext cx="46355" cy="2794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5" name="object 44"/>
          <p:cNvSpPr txBox="1"/>
          <p:nvPr/>
        </p:nvSpPr>
        <p:spPr>
          <a:xfrm>
            <a:off x="4258485" y="216254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6" name="object 45"/>
          <p:cNvSpPr txBox="1"/>
          <p:nvPr/>
        </p:nvSpPr>
        <p:spPr>
          <a:xfrm>
            <a:off x="1744307" y="2685661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6"/>
          <p:cNvSpPr txBox="1"/>
          <p:nvPr/>
        </p:nvSpPr>
        <p:spPr>
          <a:xfrm>
            <a:off x="1712631" y="2416695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8" name="object 47"/>
          <p:cNvSpPr txBox="1"/>
          <p:nvPr/>
        </p:nvSpPr>
        <p:spPr>
          <a:xfrm>
            <a:off x="1712631" y="2147673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9" name="object 48"/>
          <p:cNvSpPr txBox="1"/>
          <p:nvPr/>
        </p:nvSpPr>
        <p:spPr>
          <a:xfrm>
            <a:off x="1712631" y="1878650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0" name="object 49"/>
          <p:cNvSpPr txBox="1"/>
          <p:nvPr/>
        </p:nvSpPr>
        <p:spPr>
          <a:xfrm>
            <a:off x="1712631" y="1609684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1" name="object 50"/>
          <p:cNvSpPr/>
          <p:nvPr/>
        </p:nvSpPr>
        <p:spPr>
          <a:xfrm>
            <a:off x="1899836" y="2734880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1"/>
          <p:cNvSpPr/>
          <p:nvPr/>
        </p:nvSpPr>
        <p:spPr>
          <a:xfrm>
            <a:off x="1899836" y="2465915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2"/>
          <p:cNvSpPr/>
          <p:nvPr/>
        </p:nvSpPr>
        <p:spPr>
          <a:xfrm>
            <a:off x="1899836" y="2196892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3"/>
          <p:cNvSpPr/>
          <p:nvPr/>
        </p:nvSpPr>
        <p:spPr>
          <a:xfrm>
            <a:off x="1899836" y="1927869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1899836" y="165890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5"/>
          <p:cNvSpPr/>
          <p:nvPr/>
        </p:nvSpPr>
        <p:spPr>
          <a:xfrm>
            <a:off x="2184925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6"/>
          <p:cNvSpPr/>
          <p:nvPr/>
        </p:nvSpPr>
        <p:spPr>
          <a:xfrm>
            <a:off x="2930236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7"/>
          <p:cNvSpPr/>
          <p:nvPr/>
        </p:nvSpPr>
        <p:spPr>
          <a:xfrm>
            <a:off x="3675489" y="3000542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8"/>
          <p:cNvSpPr txBox="1"/>
          <p:nvPr/>
        </p:nvSpPr>
        <p:spPr>
          <a:xfrm>
            <a:off x="2108872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1980</a:t>
            </a:r>
            <a:endParaRPr sz="450">
              <a:latin typeface="Arial"/>
              <a:cs typeface="Arial"/>
            </a:endParaRPr>
          </a:p>
        </p:txBody>
      </p:sp>
      <p:sp>
        <p:nvSpPr>
          <p:cNvPr id="60" name="object 59"/>
          <p:cNvSpPr txBox="1"/>
          <p:nvPr/>
        </p:nvSpPr>
        <p:spPr>
          <a:xfrm>
            <a:off x="2854183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1990</a:t>
            </a:r>
            <a:endParaRPr sz="450">
              <a:latin typeface="Arial"/>
              <a:cs typeface="Arial"/>
            </a:endParaRPr>
          </a:p>
        </p:txBody>
      </p:sp>
      <p:sp>
        <p:nvSpPr>
          <p:cNvPr id="61" name="object 60"/>
          <p:cNvSpPr txBox="1"/>
          <p:nvPr/>
        </p:nvSpPr>
        <p:spPr>
          <a:xfrm>
            <a:off x="3599436" y="3012112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62" name="object 61"/>
          <p:cNvSpPr txBox="1"/>
          <p:nvPr/>
        </p:nvSpPr>
        <p:spPr>
          <a:xfrm>
            <a:off x="3075292" y="3070337"/>
            <a:ext cx="157480" cy="107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00" dirty="0">
                <a:latin typeface="Arial"/>
                <a:cs typeface="Arial"/>
              </a:rPr>
              <a:t>y</a:t>
            </a:r>
            <a:r>
              <a:rPr sz="500" spc="15" dirty="0">
                <a:latin typeface="Arial"/>
                <a:cs typeface="Arial"/>
              </a:rPr>
              <a:t>ear</a:t>
            </a:r>
            <a:endParaRPr sz="500">
              <a:latin typeface="Arial"/>
              <a:cs typeface="Arial"/>
            </a:endParaRPr>
          </a:p>
        </p:txBody>
      </p:sp>
      <p:sp>
        <p:nvSpPr>
          <p:cNvPr id="63" name="object 62"/>
          <p:cNvSpPr txBox="1"/>
          <p:nvPr/>
        </p:nvSpPr>
        <p:spPr>
          <a:xfrm>
            <a:off x="1630230" y="2240026"/>
            <a:ext cx="102235" cy="174625"/>
          </a:xfrm>
          <a:prstGeom prst="rect">
            <a:avLst/>
          </a:prstGeom>
        </p:spPr>
        <p:txBody>
          <a:bodyPr vert="vert270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500" dirty="0">
                <a:latin typeface="Arial"/>
                <a:cs typeface="Arial"/>
              </a:rPr>
              <a:t>p</a:t>
            </a:r>
            <a:r>
              <a:rPr sz="500" spc="5" dirty="0">
                <a:latin typeface="Arial"/>
                <a:cs typeface="Arial"/>
              </a:rPr>
              <a:t>r</a:t>
            </a:r>
            <a:r>
              <a:rPr sz="500" dirty="0">
                <a:latin typeface="Arial"/>
                <a:cs typeface="Arial"/>
              </a:rPr>
              <a:t>ice</a:t>
            </a:r>
            <a:endParaRPr sz="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0096935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5451" y="57937"/>
            <a:ext cx="7772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Truck</a:t>
            </a:r>
            <a:r>
              <a:rPr spc="-50" dirty="0"/>
              <a:t> </a:t>
            </a:r>
            <a:r>
              <a:rPr spc="25" dirty="0"/>
              <a:t>prices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515874"/>
            <a:ext cx="4222115" cy="63944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scatterplot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below shows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between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year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price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random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43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pickup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trucks.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Describe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between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these </a:t>
            </a:r>
            <a:r>
              <a:rPr sz="1200" spc="10" dirty="0">
                <a:solidFill>
                  <a:srgbClr val="0E3652"/>
                </a:solidFill>
                <a:latin typeface="Arial"/>
                <a:cs typeface="Arial"/>
              </a:rPr>
              <a:t>two</a:t>
            </a:r>
            <a:r>
              <a:rPr sz="1200" spc="7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variables.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98188" y="1359448"/>
            <a:ext cx="2459990" cy="1346835"/>
          </a:xfrm>
          <a:custGeom>
            <a:avLst/>
            <a:gdLst/>
            <a:ahLst/>
            <a:cxnLst/>
            <a:rect l="l" t="t" r="r" b="b"/>
            <a:pathLst>
              <a:path w="2459990" h="1346835">
                <a:moveTo>
                  <a:pt x="0" y="1346367"/>
                </a:moveTo>
                <a:lnTo>
                  <a:pt x="2459489" y="1346367"/>
                </a:lnTo>
                <a:lnTo>
                  <a:pt x="2459489" y="0"/>
                </a:lnTo>
                <a:lnTo>
                  <a:pt x="0" y="0"/>
                </a:lnTo>
                <a:lnTo>
                  <a:pt x="0" y="134636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8188" y="2574665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8188" y="230564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8188" y="2036676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98188" y="176765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8188" y="1498631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31719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76972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22282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98188" y="244015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98188" y="2171188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98188" y="1902165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98188" y="1633142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98188" y="1364176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59063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04374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49627" y="1359448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296693" y="2459358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16522" y="259386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91042" y="260999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14658" y="2572334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63697" y="2540030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38217" y="2561566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63697" y="2357149"/>
            <a:ext cx="269875" cy="12001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6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R="153670" algn="ctr">
              <a:lnSpc>
                <a:spcPts val="210"/>
              </a:lnSpc>
            </a:pPr>
            <a:r>
              <a:rPr sz="375" spc="15" baseline="-33333" dirty="0">
                <a:latin typeface="Wingdings"/>
                <a:cs typeface="Wingdings"/>
              </a:rPr>
              <a:t></a:t>
            </a:r>
            <a:r>
              <a:rPr sz="375" spc="52" baseline="-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74295">
              <a:lnSpc>
                <a:spcPts val="245"/>
              </a:lnSpc>
            </a:pP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20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861833" y="2282060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89178" y="2438107"/>
            <a:ext cx="494030" cy="12763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74295">
              <a:lnSpc>
                <a:spcPts val="275"/>
              </a:lnSpc>
              <a:spcBef>
                <a:spcPts val="115"/>
              </a:spcBef>
              <a:tabLst>
                <a:tab pos="297815" algn="l"/>
              </a:tabLst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10" dirty="0">
                <a:latin typeface="Times New Roman"/>
                <a:cs typeface="Times New Roman"/>
              </a:rPr>
              <a:t>	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8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>
              <a:lnSpc>
                <a:spcPts val="24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  <a:p>
            <a:pPr marL="74295">
              <a:lnSpc>
                <a:spcPts val="26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30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Wingdings"/>
                <a:cs typeface="Wingdings"/>
              </a:rPr>
              <a:t></a:t>
            </a:r>
            <a:endParaRPr sz="375" baseline="22222">
              <a:latin typeface="Wingdings"/>
              <a:cs typeface="Wingding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861833" y="2523907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-33333" dirty="0">
                <a:latin typeface="Wingdings"/>
                <a:cs typeface="Wingdings"/>
              </a:rPr>
              <a:t></a:t>
            </a:r>
            <a:endParaRPr sz="375" baseline="-33333">
              <a:latin typeface="Wingdings"/>
              <a:cs typeface="Wingding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10872" y="213666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010872" y="227186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85392" y="1840924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85392" y="2163957"/>
            <a:ext cx="46355" cy="9271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54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4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159968" y="2217226"/>
            <a:ext cx="46355" cy="9842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75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75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159968" y="186861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85392" y="2324846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75" spc="15" baseline="22222" dirty="0">
                <a:latin typeface="Wingdings"/>
                <a:cs typeface="Wingdings"/>
              </a:rPr>
              <a:t></a:t>
            </a:r>
            <a:r>
              <a:rPr sz="375" spc="82" baseline="22222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234488" y="214732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309008" y="2190620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383527" y="1760765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09008" y="1926725"/>
            <a:ext cx="12128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r>
              <a:rPr sz="250" spc="55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endParaRPr sz="375" baseline="11111">
              <a:latin typeface="Wingdings"/>
              <a:cs typeface="Wingding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234488" y="1639345"/>
            <a:ext cx="195580" cy="13271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58047" y="1386058"/>
            <a:ext cx="46355" cy="2794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532623" y="1867815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18445" y="2390934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86769" y="2121968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86769" y="1852946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86769" y="1583923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86769" y="1314957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173974" y="244015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73974" y="2171188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73974" y="1902165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73974" y="1633142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73974" y="1364176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459063" y="2705815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204374" y="2705815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49627" y="2705815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83010" y="2717385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1980</a:t>
            </a:r>
            <a:endParaRPr sz="4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128321" y="2717385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1990</a:t>
            </a:r>
            <a:endParaRPr sz="45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73574" y="2717385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349430" y="2775610"/>
            <a:ext cx="157480" cy="107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00" dirty="0">
                <a:latin typeface="Arial"/>
                <a:cs typeface="Arial"/>
              </a:rPr>
              <a:t>y</a:t>
            </a:r>
            <a:r>
              <a:rPr sz="500" spc="15" dirty="0">
                <a:latin typeface="Arial"/>
                <a:cs typeface="Arial"/>
              </a:rPr>
              <a:t>ear</a:t>
            </a:r>
            <a:endParaRPr sz="5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904368" y="1945299"/>
            <a:ext cx="102235" cy="174625"/>
          </a:xfrm>
          <a:prstGeom prst="rect">
            <a:avLst/>
          </a:prstGeom>
        </p:spPr>
        <p:txBody>
          <a:bodyPr vert="vert270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500" dirty="0">
                <a:latin typeface="Arial"/>
                <a:cs typeface="Arial"/>
              </a:rPr>
              <a:t>p</a:t>
            </a:r>
            <a:r>
              <a:rPr sz="500" spc="5" dirty="0">
                <a:latin typeface="Arial"/>
                <a:cs typeface="Arial"/>
              </a:rPr>
              <a:t>r</a:t>
            </a:r>
            <a:r>
              <a:rPr sz="500" dirty="0">
                <a:latin typeface="Arial"/>
                <a:cs typeface="Arial"/>
              </a:rPr>
              <a:t>ice</a:t>
            </a:r>
            <a:endParaRPr sz="5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40411" y="3166427"/>
            <a:ext cx="2259965" cy="116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20" dirty="0">
                <a:latin typeface="Arial"/>
                <a:cs typeface="Arial"/>
              </a:rPr>
              <a:t>From:</a:t>
            </a:r>
            <a:r>
              <a:rPr sz="600" spc="30" dirty="0">
                <a:latin typeface="Arial"/>
                <a:cs typeface="Arial"/>
              </a:rPr>
              <a:t> </a:t>
            </a: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http://faculty.chicagobooth.edu/robert.gramacy/teaching.html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1660" y="57937"/>
            <a:ext cx="189103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Remove unusual</a:t>
            </a:r>
            <a:r>
              <a:rPr spc="-35" dirty="0"/>
              <a:t> </a:t>
            </a:r>
            <a:r>
              <a:rPr spc="20" dirty="0"/>
              <a:t>observations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844925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35" dirty="0">
                <a:latin typeface="Arial"/>
                <a:cs typeface="Arial"/>
              </a:rPr>
              <a:t>Let’s remove </a:t>
            </a:r>
            <a:r>
              <a:rPr sz="1200" spc="-10" dirty="0">
                <a:latin typeface="Arial"/>
                <a:cs typeface="Arial"/>
              </a:rPr>
              <a:t>trucks </a:t>
            </a:r>
            <a:r>
              <a:rPr sz="1200" spc="-25" dirty="0">
                <a:latin typeface="Arial"/>
                <a:cs typeface="Arial"/>
              </a:rPr>
              <a:t>older than </a:t>
            </a:r>
            <a:r>
              <a:rPr sz="1200" spc="-10" dirty="0">
                <a:latin typeface="Arial"/>
                <a:cs typeface="Arial"/>
              </a:rPr>
              <a:t>20 </a:t>
            </a:r>
            <a:r>
              <a:rPr sz="1200" spc="-35" dirty="0">
                <a:latin typeface="Arial"/>
                <a:cs typeface="Arial"/>
              </a:rPr>
              <a:t>years,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only </a:t>
            </a:r>
            <a:r>
              <a:rPr sz="1200" spc="-15" dirty="0">
                <a:latin typeface="Arial"/>
                <a:cs typeface="Arial"/>
              </a:rPr>
              <a:t>focus </a:t>
            </a:r>
            <a:r>
              <a:rPr sz="1200" spc="-20" dirty="0">
                <a:latin typeface="Arial"/>
                <a:cs typeface="Arial"/>
              </a:rPr>
              <a:t>on  </a:t>
            </a:r>
            <a:r>
              <a:rPr sz="1200" spc="-10" dirty="0">
                <a:latin typeface="Arial"/>
                <a:cs typeface="Arial"/>
              </a:rPr>
              <a:t>trucks </a:t>
            </a:r>
            <a:r>
              <a:rPr sz="1200" spc="-25" dirty="0">
                <a:latin typeface="Arial"/>
                <a:cs typeface="Arial"/>
              </a:rPr>
              <a:t>made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10" dirty="0">
                <a:latin typeface="Arial"/>
                <a:cs typeface="Arial"/>
              </a:rPr>
              <a:t>1992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later.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1660" y="57937"/>
            <a:ext cx="189103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Remove unusual</a:t>
            </a:r>
            <a:r>
              <a:rPr spc="-35" dirty="0"/>
              <a:t> </a:t>
            </a:r>
            <a:r>
              <a:rPr spc="20" dirty="0"/>
              <a:t>observations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844925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35" dirty="0">
                <a:latin typeface="Arial"/>
                <a:cs typeface="Arial"/>
              </a:rPr>
              <a:t>Let’s remove </a:t>
            </a:r>
            <a:r>
              <a:rPr sz="1200" spc="-10" dirty="0">
                <a:latin typeface="Arial"/>
                <a:cs typeface="Arial"/>
              </a:rPr>
              <a:t>trucks </a:t>
            </a:r>
            <a:r>
              <a:rPr sz="1200" spc="-25" dirty="0">
                <a:latin typeface="Arial"/>
                <a:cs typeface="Arial"/>
              </a:rPr>
              <a:t>older than </a:t>
            </a:r>
            <a:r>
              <a:rPr sz="1200" spc="-10" dirty="0">
                <a:latin typeface="Arial"/>
                <a:cs typeface="Arial"/>
              </a:rPr>
              <a:t>20 </a:t>
            </a:r>
            <a:r>
              <a:rPr sz="1200" spc="-35" dirty="0">
                <a:latin typeface="Arial"/>
                <a:cs typeface="Arial"/>
              </a:rPr>
              <a:t>years,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only </a:t>
            </a:r>
            <a:r>
              <a:rPr sz="1200" spc="-15" dirty="0">
                <a:latin typeface="Arial"/>
                <a:cs typeface="Arial"/>
              </a:rPr>
              <a:t>focus </a:t>
            </a:r>
            <a:r>
              <a:rPr sz="1200" spc="-20" dirty="0">
                <a:latin typeface="Arial"/>
                <a:cs typeface="Arial"/>
              </a:rPr>
              <a:t>on  </a:t>
            </a:r>
            <a:r>
              <a:rPr sz="1200" spc="-10" dirty="0">
                <a:latin typeface="Arial"/>
                <a:cs typeface="Arial"/>
              </a:rPr>
              <a:t>trucks </a:t>
            </a:r>
            <a:r>
              <a:rPr sz="1200" spc="-25" dirty="0">
                <a:latin typeface="Arial"/>
                <a:cs typeface="Arial"/>
              </a:rPr>
              <a:t>made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10" dirty="0">
                <a:latin typeface="Arial"/>
                <a:cs typeface="Arial"/>
              </a:rPr>
              <a:t>1992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later.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885571"/>
            <a:ext cx="4222115" cy="27241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0"/>
              </a:spcBef>
            </a:pP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Now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say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about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12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98188" y="1374907"/>
            <a:ext cx="2459990" cy="1346835"/>
          </a:xfrm>
          <a:custGeom>
            <a:avLst/>
            <a:gdLst/>
            <a:ahLst/>
            <a:cxnLst/>
            <a:rect l="l" t="t" r="r" b="b"/>
            <a:pathLst>
              <a:path w="2459990" h="1346835">
                <a:moveTo>
                  <a:pt x="0" y="1346367"/>
                </a:moveTo>
                <a:lnTo>
                  <a:pt x="2459489" y="1346367"/>
                </a:lnTo>
                <a:lnTo>
                  <a:pt x="2459489" y="0"/>
                </a:lnTo>
                <a:lnTo>
                  <a:pt x="0" y="0"/>
                </a:lnTo>
                <a:lnTo>
                  <a:pt x="0" y="134636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8188" y="2626757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8188" y="234918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98188" y="2071677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8188" y="1794109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8188" y="1516597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59063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55277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51549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47763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317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98188" y="248797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98188" y="2210461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98188" y="193289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98188" y="1655381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98188" y="1377813"/>
            <a:ext cx="2459990" cy="0"/>
          </a:xfrm>
          <a:custGeom>
            <a:avLst/>
            <a:gdLst/>
            <a:ahLst/>
            <a:cxnLst/>
            <a:rect l="l" t="t" r="r" b="b"/>
            <a:pathLst>
              <a:path w="2459990">
                <a:moveTo>
                  <a:pt x="0" y="0"/>
                </a:moveTo>
                <a:lnTo>
                  <a:pt x="2459489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57199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53413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49627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45898" y="1374907"/>
            <a:ext cx="0" cy="1346835"/>
          </a:xfrm>
          <a:custGeom>
            <a:avLst/>
            <a:gdLst/>
            <a:ahLst/>
            <a:cxnLst/>
            <a:rect l="l" t="t" r="r" b="b"/>
            <a:pathLst>
              <a:path h="1346835">
                <a:moveTo>
                  <a:pt x="0" y="1346367"/>
                </a:moveTo>
                <a:lnTo>
                  <a:pt x="0" y="0"/>
                </a:lnTo>
              </a:path>
            </a:pathLst>
          </a:custGeom>
          <a:ln w="6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296693" y="262545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45789" y="2519996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94828" y="2486952"/>
            <a:ext cx="46355" cy="17145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6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5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9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743867" y="261434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43867" y="2539424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94828" y="2403431"/>
            <a:ext cx="494030" cy="12128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48590">
              <a:lnSpc>
                <a:spcPts val="27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20"/>
              </a:lnSpc>
            </a:pPr>
            <a:r>
              <a:rPr sz="375" spc="15" baseline="-33333" dirty="0">
                <a:latin typeface="Wingdings"/>
                <a:cs typeface="Wingdings"/>
              </a:rPr>
              <a:t></a:t>
            </a:r>
            <a:r>
              <a:rPr sz="375" spc="30" baseline="-33333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 marL="148590">
              <a:lnSpc>
                <a:spcPts val="250"/>
              </a:lnSpc>
            </a:pP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5" baseline="11111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104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91042" y="257548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91042" y="2326006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42003" y="2486667"/>
            <a:ext cx="195580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75" spc="15" baseline="11111" dirty="0">
                <a:latin typeface="Wingdings"/>
                <a:cs typeface="Wingdings"/>
              </a:rPr>
              <a:t></a:t>
            </a:r>
            <a:r>
              <a:rPr sz="375" spc="60" baseline="11111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340138" y="248114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40138" y="259212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89178" y="217594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489178" y="2315409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638217" y="235899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638217" y="1870798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 dirty="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638217" y="2204142"/>
            <a:ext cx="46355" cy="939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6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6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87313" y="2259121"/>
            <a:ext cx="46355" cy="990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ts val="28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ts val="280"/>
              </a:lnSpc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87313" y="1899398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787313" y="2370102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936352" y="2186937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936352" y="173184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085392" y="223160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85392" y="195933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34488" y="178813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234488" y="1954091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34488" y="167652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383527" y="1401518"/>
            <a:ext cx="46355" cy="28638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532623" y="1898543"/>
            <a:ext cx="46355" cy="66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250" spc="10" dirty="0">
                <a:latin typeface="Wingdings"/>
                <a:cs typeface="Wingdings"/>
              </a:rPr>
              <a:t></a:t>
            </a:r>
            <a:endParaRPr sz="250">
              <a:latin typeface="Wingdings"/>
              <a:cs typeface="Wingding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18445" y="2438754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86769" y="2161242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86769" y="1883674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86769" y="1606162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86769" y="1328594"/>
            <a:ext cx="18415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25000</a:t>
            </a:r>
            <a:endParaRPr sz="45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173974" y="248797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73974" y="2210461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173974" y="193289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73974" y="1655381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73974" y="137781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>
                <a:moveTo>
                  <a:pt x="0" y="0"/>
                </a:moveTo>
                <a:lnTo>
                  <a:pt x="24213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757199" y="2721274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353413" y="2721274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949627" y="2721274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545898" y="2721274"/>
            <a:ext cx="0" cy="24765"/>
          </a:xfrm>
          <a:custGeom>
            <a:avLst/>
            <a:gdLst/>
            <a:ahLst/>
            <a:cxnLst/>
            <a:rect l="l" t="t" r="r" b="b"/>
            <a:pathLst>
              <a:path h="24764">
                <a:moveTo>
                  <a:pt x="0" y="24213"/>
                </a:moveTo>
                <a:lnTo>
                  <a:pt x="0" y="0"/>
                </a:lnTo>
              </a:path>
            </a:pathLst>
          </a:custGeom>
          <a:ln w="603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681146" y="2732844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1996</a:t>
            </a:r>
            <a:endParaRPr sz="4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873574" y="2732844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2004</a:t>
            </a:r>
            <a:endParaRPr sz="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469845" y="2732844"/>
            <a:ext cx="152400" cy="93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2008</a:t>
            </a:r>
            <a:endParaRPr sz="4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277360" y="2732844"/>
            <a:ext cx="229235" cy="165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20"/>
              </a:lnSpc>
              <a:spcBef>
                <a:spcPts val="95"/>
              </a:spcBef>
            </a:pPr>
            <a:r>
              <a:rPr sz="450" spc="-5" dirty="0">
                <a:solidFill>
                  <a:srgbClr val="7F7F7F"/>
                </a:solidFill>
                <a:latin typeface="Arial"/>
                <a:cs typeface="Arial"/>
              </a:rPr>
              <a:t>2000</a:t>
            </a:r>
            <a:endParaRPr sz="450">
              <a:latin typeface="Arial"/>
              <a:cs typeface="Arial"/>
            </a:endParaRPr>
          </a:p>
          <a:p>
            <a:pPr marL="84455">
              <a:lnSpc>
                <a:spcPts val="580"/>
              </a:lnSpc>
            </a:pPr>
            <a:r>
              <a:rPr sz="500" dirty="0">
                <a:latin typeface="Arial"/>
                <a:cs typeface="Arial"/>
              </a:rPr>
              <a:t>y</a:t>
            </a:r>
            <a:r>
              <a:rPr sz="500" spc="15" dirty="0">
                <a:latin typeface="Arial"/>
                <a:cs typeface="Arial"/>
              </a:rPr>
              <a:t>ear</a:t>
            </a:r>
            <a:endParaRPr sz="5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904368" y="1960758"/>
            <a:ext cx="102235" cy="174625"/>
          </a:xfrm>
          <a:prstGeom prst="rect">
            <a:avLst/>
          </a:prstGeom>
        </p:spPr>
        <p:txBody>
          <a:bodyPr vert="vert270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500" dirty="0">
                <a:latin typeface="Arial"/>
                <a:cs typeface="Arial"/>
              </a:rPr>
              <a:t>p</a:t>
            </a:r>
            <a:r>
              <a:rPr sz="500" spc="5" dirty="0">
                <a:latin typeface="Arial"/>
                <a:cs typeface="Arial"/>
              </a:rPr>
              <a:t>r</a:t>
            </a:r>
            <a:r>
              <a:rPr sz="500" dirty="0">
                <a:latin typeface="Arial"/>
                <a:cs typeface="Arial"/>
              </a:rPr>
              <a:t>ice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5464</TotalTime>
  <Words>4862</Words>
  <Application>Microsoft Office PowerPoint</Application>
  <PresentationFormat>Custom</PresentationFormat>
  <Paragraphs>1356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6" baseType="lpstr">
      <vt:lpstr>Arial</vt:lpstr>
      <vt:lpstr>Calibri</vt:lpstr>
      <vt:lpstr>Cambria Math</vt:lpstr>
      <vt:lpstr>Courier New</vt:lpstr>
      <vt:lpstr>DejaVu Serif</vt:lpstr>
      <vt:lpstr>Georgia</vt:lpstr>
      <vt:lpstr>Times New Roman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Truck prices</vt:lpstr>
      <vt:lpstr>Remove unusual observations</vt:lpstr>
      <vt:lpstr>Remove unusual observations</vt:lpstr>
      <vt:lpstr>Truck prices - linear model?</vt:lpstr>
      <vt:lpstr>PowerPoint Presentation</vt:lpstr>
      <vt:lpstr>Truck prices - log transform of the response variable</vt:lpstr>
      <vt:lpstr>PowerPoint Presentation</vt:lpstr>
      <vt:lpstr>    Estimate Std. Error  t value Pr(&gt;|t|)  (Intercept) -265.073  25.042 -10.585  0.000 year 0.137 0.013 10.937 0.000</vt:lpstr>
      <vt:lpstr>    Estimate Std. Error  t value Pr(&gt;|t|)  (Intercept) -265.073  25.042 -10.585  0.000 year 0.137 0.013 10.937 0.000</vt:lpstr>
      <vt:lpstr>    Estimate Std. Error  t value Pr(&gt;|t|)  (Intercept) -265.073  25.042 -10.585  0.000 year 0.137 0.013 10.937 0.000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▶ Non-constant variance is one of the most common model violations, however it is usually ﬁxable by transforming the  response (y) variable</vt:lpstr>
      <vt:lpstr>▶ Non-constant variance is one of the most common model violations, however it is usually ﬁxable by transforming the  response (y) variable ▶ The most common variance stabilizing transform is the log  transformation: log(y), especially useful when the  response variable is (extremely) right skewed.</vt:lpstr>
      <vt:lpstr>PowerPoint Presentation</vt:lpstr>
      <vt:lpstr>PowerPoint Presentation</vt:lpstr>
      <vt:lpstr>PowerPoint Presentation</vt:lpstr>
      <vt:lpstr>PowerPoint Presentation</vt:lpstr>
      <vt:lpstr>Data from the ACS</vt:lpstr>
      <vt:lpstr>PowerPoint Presentation</vt:lpstr>
      <vt:lpstr>acs_emp &gt;  select(employment) &gt;  table()</vt:lpstr>
      <vt:lpstr>acs_emp &gt;  select(employment) &gt;  table()</vt:lpstr>
      <vt:lpstr>Aside: categorical (factor) variables in R</vt:lpstr>
      <vt:lpstr>Full model</vt:lpstr>
      <vt:lpstr>Suppose we only want to consider the following explanatory  variables: hrs_work, race, age, gender, citizen.</vt:lpstr>
      <vt:lpstr>Diagnostics -- code</vt:lpstr>
      <vt:lpstr>Diagnostics</vt:lpstr>
      <vt:lpstr>Diagnostics</vt:lpstr>
      <vt:lpstr>Diagnostics</vt:lpstr>
      <vt:lpstr>Diagnostics</vt:lpstr>
      <vt:lpstr>Diagnostics -- code</vt:lpstr>
      <vt:lpstr>Log transformation</vt:lpstr>
      <vt:lpstr>Diagnostics</vt:lpstr>
      <vt:lpstr>Diagnostics</vt:lpstr>
      <vt:lpstr>Diagnostics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Multiple linear regression - 3. Transformations &amp; case study</dc:title>
  <dc:creator>Sta 101 - Spring 2016</dc:creator>
  <cp:lastModifiedBy>Dr Victoria Ellison, Ph.D.</cp:lastModifiedBy>
  <cp:revision>30</cp:revision>
  <cp:lastPrinted>2019-04-15T18:19:54Z</cp:lastPrinted>
  <dcterms:created xsi:type="dcterms:W3CDTF">2018-11-25T23:05:28Z</dcterms:created>
  <dcterms:modified xsi:type="dcterms:W3CDTF">2019-04-17T17:58:26Z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2016-04-17T00:00:00Z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2018-11-25T00:00:00Z</vt:filetime>
  </property>
</Properties>
</file>